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305" r:id="rId3"/>
    <p:sldId id="304" r:id="rId4"/>
    <p:sldId id="307" r:id="rId5"/>
    <p:sldId id="310" r:id="rId6"/>
    <p:sldId id="314" r:id="rId7"/>
    <p:sldId id="313" r:id="rId8"/>
    <p:sldId id="311" r:id="rId9"/>
    <p:sldId id="315" r:id="rId10"/>
    <p:sldId id="316" r:id="rId11"/>
    <p:sldId id="265" r:id="rId12"/>
    <p:sldId id="267" r:id="rId13"/>
    <p:sldId id="308" r:id="rId14"/>
    <p:sldId id="309" r:id="rId15"/>
    <p:sldId id="257" r:id="rId16"/>
    <p:sldId id="258" r:id="rId17"/>
    <p:sldId id="260" r:id="rId18"/>
    <p:sldId id="262" r:id="rId19"/>
    <p:sldId id="259" r:id="rId20"/>
    <p:sldId id="268" r:id="rId21"/>
    <p:sldId id="263" r:id="rId22"/>
    <p:sldId id="271" r:id="rId23"/>
    <p:sldId id="272" r:id="rId24"/>
    <p:sldId id="273" r:id="rId25"/>
    <p:sldId id="318" r:id="rId26"/>
    <p:sldId id="274" r:id="rId27"/>
    <p:sldId id="275" r:id="rId28"/>
    <p:sldId id="276" r:id="rId29"/>
    <p:sldId id="277" r:id="rId30"/>
    <p:sldId id="286" r:id="rId31"/>
    <p:sldId id="348" r:id="rId32"/>
    <p:sldId id="288" r:id="rId33"/>
    <p:sldId id="292" r:id="rId34"/>
    <p:sldId id="291" r:id="rId35"/>
    <p:sldId id="298" r:id="rId3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80" autoAdjust="0"/>
    <p:restoredTop sz="94660"/>
  </p:normalViewPr>
  <p:slideViewPr>
    <p:cSldViewPr>
      <p:cViewPr>
        <p:scale>
          <a:sx n="80" d="100"/>
          <a:sy n="80" d="100"/>
        </p:scale>
        <p:origin x="-1710" y="-22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44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CA7B30-2E9C-4C2F-A7A0-00898779DC12}" type="datetimeFigureOut">
              <a:rPr lang="fr-FR" smtClean="0"/>
              <a:pPr/>
              <a:t>27/05/2014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3E382A-F171-4E6F-A8B8-4E53CFB9251B}" type="slidenum">
              <a:rPr lang="fr-FR" smtClean="0"/>
              <a:pPr/>
              <a:t>‹N°›</a:t>
            </a:fld>
            <a:endParaRPr lang="fr-FR"/>
          </a:p>
        </p:txBody>
      </p:sp>
    </p:spTree>
    <p:extLst>
      <p:ext uri="{BB962C8B-B14F-4D97-AF65-F5344CB8AC3E}">
        <p14:creationId xmlns:p14="http://schemas.microsoft.com/office/powerpoint/2010/main" xmlns="" val="3298081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e l'image des diapositives 1"/>
          <p:cNvSpPr>
            <a:spLocks noGrp="1" noRot="1" noChangeAspect="1" noTextEdit="1"/>
          </p:cNvSpPr>
          <p:nvPr>
            <p:ph type="sldImg"/>
          </p:nvPr>
        </p:nvSpPr>
        <p:spPr>
          <a:ln/>
        </p:spPr>
      </p:sp>
      <p:sp>
        <p:nvSpPr>
          <p:cNvPr id="24579" name="Espace réservé des commentaires 2"/>
          <p:cNvSpPr>
            <a:spLocks noGrp="1"/>
          </p:cNvSpPr>
          <p:nvPr>
            <p:ph type="body" idx="1"/>
          </p:nvPr>
        </p:nvSpPr>
        <p:spPr>
          <a:noFill/>
        </p:spPr>
        <p:txBody>
          <a:bodyPr/>
          <a:lstStyle/>
          <a:p>
            <a:endParaRPr lang="fr-FR" smtClean="0">
              <a:latin typeface="Arial" charset="0"/>
            </a:endParaRPr>
          </a:p>
        </p:txBody>
      </p:sp>
      <p:sp>
        <p:nvSpPr>
          <p:cNvPr id="24580" name="Espace réservé du numéro de diapositive 3"/>
          <p:cNvSpPr>
            <a:spLocks noGrp="1"/>
          </p:cNvSpPr>
          <p:nvPr>
            <p:ph type="sldNum" sz="quarter" idx="5"/>
          </p:nvPr>
        </p:nvSpPr>
        <p:spPr>
          <a:noFill/>
          <a:ln>
            <a:miter lim="800000"/>
            <a:headEnd/>
            <a:tailEnd/>
          </a:ln>
        </p:spPr>
        <p:txBody>
          <a:bodyPr/>
          <a:lstStyle/>
          <a:p>
            <a:fld id="{25FEBCBC-9585-47A8-B2B3-5AF3C193A1F4}" type="slidenum">
              <a:rPr lang="fr-FR" altLang="fr-FR" smtClean="0">
                <a:latin typeface="Arial" charset="0"/>
              </a:rPr>
              <a:pPr/>
              <a:t>3</a:t>
            </a:fld>
            <a:endParaRPr lang="fr-FR" altLang="fr-FR"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p:cNvSpPr>
            <a:spLocks noGrp="1" noRot="1" noChangeAspect="1" noTextEdit="1"/>
          </p:cNvSpPr>
          <p:nvPr>
            <p:ph type="sldImg"/>
          </p:nvPr>
        </p:nvSpPr>
        <p:spPr>
          <a:ln/>
        </p:spPr>
      </p:sp>
      <p:sp>
        <p:nvSpPr>
          <p:cNvPr id="31747" name="Espace réservé des commentaires 2"/>
          <p:cNvSpPr>
            <a:spLocks noGrp="1"/>
          </p:cNvSpPr>
          <p:nvPr>
            <p:ph type="body" idx="1"/>
          </p:nvPr>
        </p:nvSpPr>
        <p:spPr>
          <a:noFill/>
        </p:spPr>
        <p:txBody>
          <a:bodyPr/>
          <a:lstStyle/>
          <a:p>
            <a:r>
              <a:rPr lang="fr-FR" sz="800" smtClean="0">
                <a:latin typeface="Arial" charset="0"/>
              </a:rPr>
              <a:t>La réhospitalisation précoce non programmée est un phénomène fréquent (5 à 35 %) [241] souvent considérée comme un indicateur de la consommation de soins. Chez les sujets âgés fragiles, le taux de réhospitalisations non programmées est plus élevé [65] du fait du déclin fonctionnel engendré par des évènements aigus qui rendent difficile</a:t>
            </a:r>
          </a:p>
          <a:p>
            <a:r>
              <a:rPr lang="fr-FR" sz="800" smtClean="0">
                <a:latin typeface="Arial" charset="0"/>
              </a:rPr>
              <a:t>le recouvrement total de l’état de santé antérieur ou tout simplement qui l’aggravent.[65, 153, 178]. Selon les auteurs, 9 à 50 % des réadmissions survenant durant le premier mois suivant la sortie seraient évitables [241‐243].</a:t>
            </a:r>
          </a:p>
          <a:p>
            <a:endParaRPr lang="fr-FR" sz="800" smtClean="0">
              <a:latin typeface="Arial" charset="0"/>
            </a:endParaRPr>
          </a:p>
          <a:p>
            <a:r>
              <a:rPr lang="fr-FR" sz="800" smtClean="0">
                <a:latin typeface="Arial" charset="0"/>
              </a:rPr>
              <a:t>Aucune des caractéristiques cliniques identifiées comme facteurs de risque dans la littérature telles que la sévérité de l’état initial [53, 114, 251,</a:t>
            </a:r>
          </a:p>
          <a:p>
            <a:r>
              <a:rPr lang="fr-FR" sz="800" smtClean="0">
                <a:latin typeface="Arial" charset="0"/>
              </a:rPr>
              <a:t>252], le niveau de comorbidité [248, 253], le statut cognitif [249], l’état thymique [252, 254] n’ont été significativement liées à la réhospitalisation précoce dans notre étude.</a:t>
            </a:r>
            <a:endParaRPr lang="fr-FR" smtClean="0">
              <a:latin typeface="Arial" charset="0"/>
            </a:endParaRPr>
          </a:p>
          <a:p>
            <a:r>
              <a:rPr lang="fr-FR" sz="800" smtClean="0">
                <a:latin typeface="Arial" charset="0"/>
              </a:rPr>
              <a:t>En résumé, les marqueurs de la fragilité du sujet âgé ont été les prédicteurs les plus importants de la réhospitalisation précoce de patients admis à l’hôpital pour un problème médical aigu. Leur identification active et précoce pourrait faciliter la mise en place de stratégies préventives, surtout pour les plus vulnérables d’entre eux.</a:t>
            </a:r>
          </a:p>
          <a:p>
            <a:endParaRPr lang="fr-FR" smtClean="0">
              <a:latin typeface="Arial" charset="0"/>
            </a:endParaRPr>
          </a:p>
          <a:p>
            <a:endParaRPr lang="fr-FR" smtClean="0">
              <a:latin typeface="Arial" charset="0"/>
            </a:endParaRPr>
          </a:p>
        </p:txBody>
      </p:sp>
      <p:sp>
        <p:nvSpPr>
          <p:cNvPr id="31748" name="Espace réservé du numéro de diapositive 3"/>
          <p:cNvSpPr>
            <a:spLocks noGrp="1"/>
          </p:cNvSpPr>
          <p:nvPr>
            <p:ph type="sldNum" sz="quarter" idx="5"/>
          </p:nvPr>
        </p:nvSpPr>
        <p:spPr>
          <a:noFill/>
          <a:ln>
            <a:miter lim="800000"/>
            <a:headEnd/>
            <a:tailEnd/>
          </a:ln>
        </p:spPr>
        <p:txBody>
          <a:bodyPr/>
          <a:lstStyle/>
          <a:p>
            <a:fld id="{6896CB85-740F-4D86-9703-A56E82778081}" type="slidenum">
              <a:rPr lang="fr-FR" altLang="fr-FR" smtClean="0">
                <a:latin typeface="Arial" charset="0"/>
              </a:rPr>
              <a:pPr/>
              <a:t>4</a:t>
            </a:fld>
            <a:endParaRPr lang="fr-FR" altLang="fr-FR"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miter lim="800000"/>
            <a:headEnd/>
            <a:tailEnd/>
          </a:ln>
        </p:spPr>
        <p:txBody>
          <a:bodyPr/>
          <a:lstStyle/>
          <a:p>
            <a:fld id="{383E9A64-8C36-4F9E-8BDC-08350F023823}" type="slidenum">
              <a:rPr lang="fr-FR" altLang="fr-FR" smtClean="0">
                <a:latin typeface="Arial" charset="0"/>
              </a:rPr>
              <a:pPr/>
              <a:t>8</a:t>
            </a:fld>
            <a:endParaRPr lang="fr-FR" altLang="fr-FR" smtClean="0">
              <a:latin typeface="Arial"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fr-FR" altLang="fr-FR"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B4F82E-753E-45CB-BECE-8B97069A2F4E}" type="slidenum">
              <a:rPr lang="fr-FR"/>
              <a:pPr/>
              <a:t>10</a:t>
            </a:fld>
            <a:endParaRPr lang="fr-F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miter lim="800000"/>
            <a:headEnd/>
            <a:tailEnd/>
          </a:ln>
        </p:spPr>
        <p:txBody>
          <a:bodyPr/>
          <a:lstStyle/>
          <a:p>
            <a:fld id="{5E8AAAE5-CFB4-4BDF-9A79-8E97F67CF0A6}" type="slidenum">
              <a:rPr lang="fr-FR" altLang="fr-FR" smtClean="0"/>
              <a:pPr/>
              <a:t>11</a:t>
            </a:fld>
            <a:endParaRPr lang="fr-FR" altLang="fr-FR" smtClean="0"/>
          </a:p>
        </p:txBody>
      </p:sp>
      <p:sp>
        <p:nvSpPr>
          <p:cNvPr id="17411" name="Rectangle 2"/>
          <p:cNvSpPr>
            <a:spLocks noGrp="1" noRot="1" noChangeAspect="1" noChangeArrowheads="1" noTextEdit="1"/>
          </p:cNvSpPr>
          <p:nvPr>
            <p:ph type="sldImg"/>
          </p:nvPr>
        </p:nvSpPr>
        <p:spPr>
          <a:solidFill>
            <a:srgbClr val="FFFFFF"/>
          </a:solidFill>
          <a:ln/>
        </p:spPr>
      </p:sp>
      <p:sp>
        <p:nvSpPr>
          <p:cNvPr id="17412"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fr-FR" altLang="fr-FR" smtClean="0"/>
              <a:t>Présenté par R Bordin donc diapo lien entre RB et MD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6A6727A2-D095-49CA-9A6F-1F166AB674B5}" type="datetimeFigureOut">
              <a:rPr lang="fr-FR" smtClean="0"/>
              <a:pPr/>
              <a:t>27/05/2014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1C94E34-57F1-4B03-9FE5-864B2AEEBF82}"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A6727A2-D095-49CA-9A6F-1F166AB674B5}" type="datetimeFigureOut">
              <a:rPr lang="fr-FR" smtClean="0"/>
              <a:pPr/>
              <a:t>27/05/2014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1C94E34-57F1-4B03-9FE5-864B2AEEBF82}"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A6727A2-D095-49CA-9A6F-1F166AB674B5}" type="datetimeFigureOut">
              <a:rPr lang="fr-FR" smtClean="0"/>
              <a:pPr/>
              <a:t>27/05/2014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1C94E34-57F1-4B03-9FE5-864B2AEEBF82}"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A6727A2-D095-49CA-9A6F-1F166AB674B5}" type="datetimeFigureOut">
              <a:rPr lang="fr-FR" smtClean="0"/>
              <a:pPr/>
              <a:t>27/05/2014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1C94E34-57F1-4B03-9FE5-864B2AEEBF82}"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6A6727A2-D095-49CA-9A6F-1F166AB674B5}" type="datetimeFigureOut">
              <a:rPr lang="fr-FR" smtClean="0"/>
              <a:pPr/>
              <a:t>27/05/2014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1C94E34-57F1-4B03-9FE5-864B2AEEBF82}"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A6727A2-D095-49CA-9A6F-1F166AB674B5}" type="datetimeFigureOut">
              <a:rPr lang="fr-FR" smtClean="0"/>
              <a:pPr/>
              <a:t>27/05/2014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1C94E34-57F1-4B03-9FE5-864B2AEEBF82}"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A6727A2-D095-49CA-9A6F-1F166AB674B5}" type="datetimeFigureOut">
              <a:rPr lang="fr-FR" smtClean="0"/>
              <a:pPr/>
              <a:t>27/05/2014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1C94E34-57F1-4B03-9FE5-864B2AEEBF82}"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6A6727A2-D095-49CA-9A6F-1F166AB674B5}" type="datetimeFigureOut">
              <a:rPr lang="fr-FR" smtClean="0"/>
              <a:pPr/>
              <a:t>27/05/2014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1C94E34-57F1-4B03-9FE5-864B2AEEBF82}"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A6727A2-D095-49CA-9A6F-1F166AB674B5}" type="datetimeFigureOut">
              <a:rPr lang="fr-FR" smtClean="0"/>
              <a:pPr/>
              <a:t>27/05/2014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1C94E34-57F1-4B03-9FE5-864B2AEEBF82}"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A6727A2-D095-49CA-9A6F-1F166AB674B5}" type="datetimeFigureOut">
              <a:rPr lang="fr-FR" smtClean="0"/>
              <a:pPr/>
              <a:t>27/05/2014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1C94E34-57F1-4B03-9FE5-864B2AEEBF82}"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A6727A2-D095-49CA-9A6F-1F166AB674B5}" type="datetimeFigureOut">
              <a:rPr lang="fr-FR" smtClean="0"/>
              <a:pPr/>
              <a:t>27/05/2014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1C94E34-57F1-4B03-9FE5-864B2AEEBF82}"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6727A2-D095-49CA-9A6F-1F166AB674B5}" type="datetimeFigureOut">
              <a:rPr lang="fr-FR" smtClean="0"/>
              <a:pPr/>
              <a:t>27/05/2014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C94E34-57F1-4B03-9FE5-864B2AEEBF82}"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mdebray@ch-annecygenevois.fr"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124744"/>
            <a:ext cx="5830416" cy="2475707"/>
          </a:xfrm>
        </p:spPr>
        <p:txBody>
          <a:bodyPr>
            <a:normAutofit fontScale="90000"/>
          </a:bodyPr>
          <a:lstStyle/>
          <a:p>
            <a:r>
              <a:rPr lang="fr-FR" sz="2700" dirty="0" smtClean="0">
                <a:solidFill>
                  <a:srgbClr val="0070C0"/>
                </a:solidFill>
              </a:rPr>
              <a:t>« Plateforme de  prévention des chutes de la filière gérontologique Annecy-Rumilly-Saint-Julien-Pays de Gex-Bellegarde » : </a:t>
            </a:r>
            <a:br>
              <a:rPr lang="fr-FR" sz="2700" dirty="0" smtClean="0">
                <a:solidFill>
                  <a:srgbClr val="0070C0"/>
                </a:solidFill>
              </a:rPr>
            </a:br>
            <a:r>
              <a:rPr lang="fr-FR" sz="2700" dirty="0" smtClean="0">
                <a:solidFill>
                  <a:srgbClr val="0070C0"/>
                </a:solidFill>
              </a:rPr>
              <a:t>une réponse graduée à l’échelle d’un territoire gérontologique: de la prévention primaire à la prévention tertiaire</a:t>
            </a:r>
            <a:br>
              <a:rPr lang="fr-FR" sz="2700" dirty="0" smtClean="0">
                <a:solidFill>
                  <a:srgbClr val="0070C0"/>
                </a:solidFill>
              </a:rPr>
            </a:br>
            <a:r>
              <a:rPr lang="fr-FR" dirty="0" smtClean="0">
                <a:solidFill>
                  <a:srgbClr val="0070C0"/>
                </a:solidFill>
              </a:rPr>
              <a:t/>
            </a:r>
            <a:br>
              <a:rPr lang="fr-FR" dirty="0" smtClean="0">
                <a:solidFill>
                  <a:srgbClr val="0070C0"/>
                </a:solidFill>
              </a:rPr>
            </a:br>
            <a:endParaRPr lang="fr-FR" dirty="0" smtClean="0">
              <a:solidFill>
                <a:srgbClr val="0070C0"/>
              </a:solidFill>
            </a:endParaRPr>
          </a:p>
        </p:txBody>
      </p:sp>
      <p:sp>
        <p:nvSpPr>
          <p:cNvPr id="3" name="Sous-titre 2"/>
          <p:cNvSpPr>
            <a:spLocks noGrp="1"/>
          </p:cNvSpPr>
          <p:nvPr>
            <p:ph type="subTitle" idx="1"/>
          </p:nvPr>
        </p:nvSpPr>
        <p:spPr>
          <a:xfrm>
            <a:off x="2987824" y="3284984"/>
            <a:ext cx="5760640" cy="1752600"/>
          </a:xfrm>
        </p:spPr>
        <p:txBody>
          <a:bodyPr>
            <a:normAutofit fontScale="55000" lnSpcReduction="20000"/>
          </a:bodyPr>
          <a:lstStyle/>
          <a:p>
            <a:r>
              <a:rPr lang="fr-FR" sz="2400" dirty="0" smtClean="0"/>
              <a:t>M. DEBRAY, N. CHAUZAL, A. LAPLASSE, M. LE SAOUT, V. PEUCHET, M. ALLARD-REYNIER, C. PETIT</a:t>
            </a:r>
          </a:p>
          <a:p>
            <a:endParaRPr lang="fr-FR" sz="2400" dirty="0" smtClean="0"/>
          </a:p>
          <a:p>
            <a:r>
              <a:rPr lang="fr-FR" sz="2400" dirty="0" smtClean="0"/>
              <a:t>1Centre Hospitalier ANNECY GENEVOIS, </a:t>
            </a:r>
          </a:p>
          <a:p>
            <a:r>
              <a:rPr lang="fr-FR" sz="2400" dirty="0" smtClean="0"/>
              <a:t>1, avenue de l'hôpital-Metz-</a:t>
            </a:r>
            <a:r>
              <a:rPr lang="fr-FR" sz="2400" dirty="0" err="1" smtClean="0"/>
              <a:t>Tessy</a:t>
            </a:r>
            <a:r>
              <a:rPr lang="fr-FR" sz="2400" dirty="0" smtClean="0"/>
              <a:t>-BP 90074-74374 </a:t>
            </a:r>
            <a:r>
              <a:rPr lang="fr-FR" sz="2400" dirty="0" err="1" smtClean="0"/>
              <a:t>Pringy</a:t>
            </a:r>
            <a:r>
              <a:rPr lang="fr-FR" sz="2400" dirty="0" smtClean="0"/>
              <a:t> Cedex ; </a:t>
            </a:r>
          </a:p>
          <a:p>
            <a:r>
              <a:rPr lang="fr-FR" sz="2400" dirty="0" smtClean="0"/>
              <a:t>courriel: </a:t>
            </a:r>
            <a:r>
              <a:rPr lang="fr-FR" sz="2400" dirty="0" smtClean="0">
                <a:hlinkClick r:id="rId2"/>
              </a:rPr>
              <a:t>mdebray@ch-annecygenevois.fr</a:t>
            </a:r>
            <a:endParaRPr lang="fr-FR" sz="2400" dirty="0" smtClean="0"/>
          </a:p>
          <a:p>
            <a:endParaRPr lang="fr-FR" sz="2400" dirty="0" smtClean="0"/>
          </a:p>
          <a:p>
            <a:r>
              <a:rPr lang="fr-FR" sz="2400" dirty="0" smtClean="0"/>
              <a:t>Filière gérontologique  Annecy-Rumilly-Saint-Julien-Pays de Gex-Bellegarde</a:t>
            </a:r>
            <a:endParaRPr lang="fr-FR" sz="2400" dirty="0"/>
          </a:p>
        </p:txBody>
      </p:sp>
      <p:pic>
        <p:nvPicPr>
          <p:cNvPr id="4" name="Image 3" descr="C:\Documents and Settings\mdebray\Local Settings\Temp\himg3260.JPG"/>
          <p:cNvPicPr>
            <a:picLocks noChangeAspect="1" noChangeArrowheads="1"/>
          </p:cNvPicPr>
          <p:nvPr/>
        </p:nvPicPr>
        <p:blipFill>
          <a:blip r:embed="rId3" cstate="print"/>
          <a:srcRect/>
          <a:stretch>
            <a:fillRect/>
          </a:stretch>
        </p:blipFill>
        <p:spPr bwMode="auto">
          <a:xfrm>
            <a:off x="179512" y="4437112"/>
            <a:ext cx="3021758" cy="2114054"/>
          </a:xfrm>
          <a:prstGeom prst="rect">
            <a:avLst/>
          </a:prstGeom>
          <a:noFill/>
          <a:ln w="9525">
            <a:noFill/>
            <a:miter lim="800000"/>
            <a:headEnd/>
            <a:tailEnd/>
          </a:ln>
        </p:spPr>
      </p:pic>
      <p:pic>
        <p:nvPicPr>
          <p:cNvPr id="5" name="Picture 5" descr="logo-CHAG-seul_quadri_03"/>
          <p:cNvPicPr>
            <a:picLocks noChangeAspect="1" noChangeArrowheads="1"/>
          </p:cNvPicPr>
          <p:nvPr/>
        </p:nvPicPr>
        <p:blipFill>
          <a:blip r:embed="rId4" cstate="print"/>
          <a:srcRect/>
          <a:stretch>
            <a:fillRect/>
          </a:stretch>
        </p:blipFill>
        <p:spPr bwMode="auto">
          <a:xfrm>
            <a:off x="7596336" y="188913"/>
            <a:ext cx="1293664" cy="1293664"/>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32" name="Text Box 16"/>
          <p:cNvSpPr txBox="1">
            <a:spLocks noChangeArrowheads="1"/>
          </p:cNvSpPr>
          <p:nvPr/>
        </p:nvSpPr>
        <p:spPr bwMode="auto">
          <a:xfrm>
            <a:off x="395288" y="692697"/>
            <a:ext cx="8353425" cy="2979277"/>
          </a:xfrm>
          <a:prstGeom prst="rect">
            <a:avLst/>
          </a:prstGeom>
          <a:noFill/>
          <a:ln w="9525">
            <a:noFill/>
            <a:miter lim="800000"/>
            <a:headEnd/>
            <a:tailEnd/>
          </a:ln>
          <a:effectLst/>
        </p:spPr>
        <p:txBody>
          <a:bodyPr wrap="square">
            <a:spAutoFit/>
          </a:bodyPr>
          <a:lstStyle/>
          <a:p>
            <a:pPr marL="342900" indent="-342900" algn="l">
              <a:buFontTx/>
              <a:buChar char="•"/>
            </a:pPr>
            <a:r>
              <a:rPr lang="fr-FR" sz="2000" dirty="0"/>
              <a:t>Test combinant </a:t>
            </a:r>
            <a:r>
              <a:rPr lang="fr-FR" sz="2000" b="1" u="sng" dirty="0"/>
              <a:t>appui </a:t>
            </a:r>
            <a:r>
              <a:rPr lang="fr-FR" sz="2000" b="1" u="sng" dirty="0" err="1"/>
              <a:t>unipodal</a:t>
            </a:r>
            <a:r>
              <a:rPr lang="fr-FR" sz="2000" dirty="0"/>
              <a:t> et </a:t>
            </a:r>
            <a:r>
              <a:rPr lang="fr-FR" sz="2000" b="1" u="sng" dirty="0"/>
              <a:t>force de préhension</a:t>
            </a:r>
          </a:p>
          <a:p>
            <a:pPr marL="342900" indent="-342900" algn="l">
              <a:buFontTx/>
              <a:buChar char="•"/>
            </a:pPr>
            <a:endParaRPr lang="fr-FR" sz="2000" b="1" u="sng" dirty="0"/>
          </a:p>
          <a:p>
            <a:pPr marL="800100" lvl="1" indent="-342900" algn="l">
              <a:buFont typeface="Arial" pitchFamily="34" charset="0"/>
              <a:buChar char="–"/>
            </a:pPr>
            <a:r>
              <a:rPr lang="fr-FR" dirty="0"/>
              <a:t>Test sensible + critère spécifique, cohérence, </a:t>
            </a:r>
            <a:r>
              <a:rPr lang="fr-FR" b="1" dirty="0"/>
              <a:t>faisabilité pratique</a:t>
            </a:r>
            <a:r>
              <a:rPr lang="fr-FR" dirty="0"/>
              <a:t>.</a:t>
            </a:r>
          </a:p>
          <a:p>
            <a:pPr marL="800100" lvl="1" indent="-342900" algn="l">
              <a:buFont typeface="Arial" pitchFamily="34" charset="0"/>
              <a:buChar char="–"/>
            </a:pPr>
            <a:endParaRPr lang="fr-FR" dirty="0"/>
          </a:p>
          <a:p>
            <a:pPr marL="800100" lvl="1" indent="-342900" algn="l">
              <a:buFont typeface="Arial" pitchFamily="34" charset="0"/>
              <a:buChar char="–"/>
            </a:pPr>
            <a:endParaRPr lang="fr-FR" dirty="0"/>
          </a:p>
          <a:p>
            <a:pPr marL="800100" lvl="1" indent="-342900" algn="l">
              <a:buFont typeface="Arial" pitchFamily="34" charset="0"/>
              <a:buChar char="–"/>
            </a:pPr>
            <a:endParaRPr lang="fr-FR" dirty="0"/>
          </a:p>
          <a:p>
            <a:pPr marL="800100" lvl="1" indent="-342900" algn="l">
              <a:buFont typeface="Arial" pitchFamily="34" charset="0"/>
              <a:buChar char="–"/>
            </a:pPr>
            <a:endParaRPr lang="fr-FR" dirty="0"/>
          </a:p>
          <a:p>
            <a:pPr marL="800100" lvl="1" indent="-342900" algn="l">
              <a:buFont typeface="Arial" pitchFamily="34" charset="0"/>
              <a:buChar char="–"/>
            </a:pPr>
            <a:endParaRPr lang="fr-FR" dirty="0"/>
          </a:p>
          <a:p>
            <a:pPr marL="800100" lvl="1" indent="-342900" algn="l">
              <a:buFont typeface="Arial" pitchFamily="34" charset="0"/>
              <a:buChar char="–"/>
            </a:pPr>
            <a:r>
              <a:rPr lang="fr-FR" dirty="0"/>
              <a:t>VPN pour les fragiles seuls :</a:t>
            </a:r>
            <a:r>
              <a:rPr lang="fr-FR" b="1" dirty="0"/>
              <a:t> 100 </a:t>
            </a:r>
            <a:r>
              <a:rPr lang="fr-FR" dirty="0"/>
              <a:t>% </a:t>
            </a:r>
            <a:r>
              <a:rPr lang="fr-FR" sz="1400" i="1" dirty="0"/>
              <a:t>(VPP 37 %)</a:t>
            </a:r>
          </a:p>
          <a:p>
            <a:pPr marL="342900" indent="-342900" algn="l">
              <a:spcBef>
                <a:spcPct val="20000"/>
              </a:spcBef>
              <a:buFontTx/>
              <a:buChar char="–"/>
            </a:pPr>
            <a:endParaRPr lang="en-US" dirty="0"/>
          </a:p>
        </p:txBody>
      </p:sp>
      <p:sp>
        <p:nvSpPr>
          <p:cNvPr id="34819" name="Rectangle 3"/>
          <p:cNvSpPr>
            <a:spLocks noGrp="1" noChangeArrowheads="1"/>
          </p:cNvSpPr>
          <p:nvPr>
            <p:ph type="body" idx="1"/>
          </p:nvPr>
        </p:nvSpPr>
        <p:spPr>
          <a:xfrm>
            <a:off x="323528" y="836712"/>
            <a:ext cx="8280400" cy="3744416"/>
          </a:xfrm>
        </p:spPr>
        <p:txBody>
          <a:bodyPr>
            <a:normAutofit/>
          </a:bodyPr>
          <a:lstStyle/>
          <a:p>
            <a:endParaRPr lang="fr-FR" sz="1400" i="1" dirty="0"/>
          </a:p>
          <a:p>
            <a:pPr lvl="1"/>
            <a:endParaRPr lang="fr-FR" sz="1000" i="1" dirty="0"/>
          </a:p>
          <a:p>
            <a:pPr lvl="1"/>
            <a:endParaRPr lang="fr-FR" sz="1800" dirty="0"/>
          </a:p>
          <a:p>
            <a:endParaRPr lang="fr-FR" sz="2000" dirty="0"/>
          </a:p>
        </p:txBody>
      </p:sp>
      <p:sp>
        <p:nvSpPr>
          <p:cNvPr id="34822" name="Text Box 6"/>
          <p:cNvSpPr txBox="1">
            <a:spLocks noChangeArrowheads="1"/>
          </p:cNvSpPr>
          <p:nvPr/>
        </p:nvSpPr>
        <p:spPr bwMode="auto">
          <a:xfrm>
            <a:off x="5508625" y="5013325"/>
            <a:ext cx="2016125" cy="366713"/>
          </a:xfrm>
          <a:prstGeom prst="rect">
            <a:avLst/>
          </a:prstGeom>
          <a:noFill/>
          <a:ln w="9525">
            <a:noFill/>
            <a:miter lim="800000"/>
            <a:headEnd/>
            <a:tailEnd/>
          </a:ln>
          <a:effectLst/>
        </p:spPr>
        <p:txBody>
          <a:bodyPr>
            <a:spAutoFit/>
          </a:bodyPr>
          <a:lstStyle/>
          <a:p>
            <a:pPr algn="l">
              <a:spcBef>
                <a:spcPct val="50000"/>
              </a:spcBef>
            </a:pPr>
            <a:endParaRPr lang="en-US"/>
          </a:p>
        </p:txBody>
      </p:sp>
      <p:sp>
        <p:nvSpPr>
          <p:cNvPr id="34826" name="Text Box 10"/>
          <p:cNvSpPr txBox="1">
            <a:spLocks noChangeArrowheads="1"/>
          </p:cNvSpPr>
          <p:nvPr/>
        </p:nvSpPr>
        <p:spPr bwMode="auto">
          <a:xfrm flipV="1">
            <a:off x="5148263" y="2349500"/>
            <a:ext cx="3527425" cy="366713"/>
          </a:xfrm>
          <a:prstGeom prst="rect">
            <a:avLst/>
          </a:prstGeom>
          <a:noFill/>
          <a:ln w="9525">
            <a:noFill/>
            <a:miter lim="800000"/>
            <a:headEnd/>
            <a:tailEnd/>
          </a:ln>
          <a:effectLst/>
        </p:spPr>
        <p:txBody>
          <a:bodyPr rot="10800000">
            <a:spAutoFit/>
          </a:bodyPr>
          <a:lstStyle/>
          <a:p>
            <a:endParaRPr lang="en-US"/>
          </a:p>
        </p:txBody>
      </p:sp>
      <p:pic>
        <p:nvPicPr>
          <p:cNvPr id="34828" name="Picture 12"/>
          <p:cNvPicPr>
            <a:picLocks noChangeAspect="1" noChangeArrowheads="1"/>
          </p:cNvPicPr>
          <p:nvPr/>
        </p:nvPicPr>
        <p:blipFill>
          <a:blip r:embed="rId3" cstate="print"/>
          <a:srcRect/>
          <a:stretch>
            <a:fillRect/>
          </a:stretch>
        </p:blipFill>
        <p:spPr bwMode="auto">
          <a:xfrm>
            <a:off x="1043608" y="1844824"/>
            <a:ext cx="3744913" cy="1068387"/>
          </a:xfrm>
          <a:prstGeom prst="rect">
            <a:avLst/>
          </a:prstGeom>
          <a:noFill/>
          <a:ln w="9525">
            <a:noFill/>
            <a:miter lim="800000"/>
            <a:headEnd/>
            <a:tailEnd/>
          </a:ln>
          <a:effectLst/>
        </p:spPr>
      </p:pic>
      <p:sp>
        <p:nvSpPr>
          <p:cNvPr id="34830" name="Text Box 14"/>
          <p:cNvSpPr txBox="1">
            <a:spLocks noChangeArrowheads="1"/>
          </p:cNvSpPr>
          <p:nvPr/>
        </p:nvSpPr>
        <p:spPr bwMode="auto">
          <a:xfrm>
            <a:off x="5004048" y="2060848"/>
            <a:ext cx="3817938" cy="641350"/>
          </a:xfrm>
          <a:prstGeom prst="rect">
            <a:avLst/>
          </a:prstGeom>
          <a:noFill/>
          <a:ln w="9525">
            <a:noFill/>
            <a:miter lim="800000"/>
            <a:headEnd/>
            <a:tailEnd/>
          </a:ln>
          <a:effectLst/>
        </p:spPr>
        <p:txBody>
          <a:bodyPr>
            <a:spAutoFit/>
          </a:bodyPr>
          <a:lstStyle/>
          <a:p>
            <a:pPr algn="l"/>
            <a:r>
              <a:rPr lang="fr-FR" dirty="0"/>
              <a:t>Valeur prédictive positive : </a:t>
            </a:r>
            <a:r>
              <a:rPr lang="fr-FR" b="1" dirty="0"/>
              <a:t>88 %</a:t>
            </a:r>
          </a:p>
          <a:p>
            <a:pPr algn="l"/>
            <a:r>
              <a:rPr lang="fr-FR" dirty="0"/>
              <a:t>Valeur prédictive négative : </a:t>
            </a:r>
            <a:r>
              <a:rPr lang="fr-FR" b="1" dirty="0"/>
              <a:t>66 %</a:t>
            </a:r>
            <a:endParaRPr lang="en-US" b="1" dirty="0"/>
          </a:p>
        </p:txBody>
      </p:sp>
      <p:sp>
        <p:nvSpPr>
          <p:cNvPr id="34837" name="Rectangle 21"/>
          <p:cNvSpPr>
            <a:spLocks noChangeArrowheads="1"/>
          </p:cNvSpPr>
          <p:nvPr/>
        </p:nvSpPr>
        <p:spPr bwMode="auto">
          <a:xfrm>
            <a:off x="251520" y="692696"/>
            <a:ext cx="8424862" cy="3312368"/>
          </a:xfrm>
          <a:prstGeom prst="rect">
            <a:avLst/>
          </a:prstGeom>
          <a:noFill/>
          <a:ln w="19050">
            <a:solidFill>
              <a:schemeClr val="tx1"/>
            </a:solidFill>
            <a:miter lim="800000"/>
            <a:headEnd/>
            <a:tailEnd/>
          </a:ln>
          <a:effectLst/>
        </p:spPr>
        <p:txBody>
          <a:bodyPr wrap="none" anchor="ctr"/>
          <a:lstStyle/>
          <a:p>
            <a:endParaRPr lang="fr-FR"/>
          </a:p>
        </p:txBody>
      </p:sp>
      <p:sp>
        <p:nvSpPr>
          <p:cNvPr id="12" name="ZoneTexte 11"/>
          <p:cNvSpPr txBox="1"/>
          <p:nvPr/>
        </p:nvSpPr>
        <p:spPr>
          <a:xfrm>
            <a:off x="539552" y="5157192"/>
            <a:ext cx="8565550" cy="1200329"/>
          </a:xfrm>
          <a:prstGeom prst="rect">
            <a:avLst/>
          </a:prstGeom>
          <a:noFill/>
        </p:spPr>
        <p:txBody>
          <a:bodyPr wrap="none" rtlCol="0">
            <a:spAutoFit/>
          </a:bodyPr>
          <a:lstStyle/>
          <a:p>
            <a:pPr>
              <a:buFont typeface="Wingdings" pitchFamily="2" charset="2"/>
              <a:buChar char="à"/>
            </a:pPr>
            <a:r>
              <a:rPr lang="fr-FR" dirty="0" smtClean="0">
                <a:sym typeface="Wingdings" pitchFamily="2" charset="2"/>
              </a:rPr>
              <a:t>Le composant moteur de la fragilité est très présent dans le phénotype de </a:t>
            </a:r>
            <a:r>
              <a:rPr lang="fr-FR" dirty="0" err="1" smtClean="0">
                <a:sym typeface="Wingdings" pitchFamily="2" charset="2"/>
              </a:rPr>
              <a:t>Fried</a:t>
            </a:r>
            <a:endParaRPr lang="fr-FR" dirty="0" smtClean="0">
              <a:sym typeface="Wingdings" pitchFamily="2" charset="2"/>
            </a:endParaRPr>
          </a:p>
          <a:p>
            <a:pPr>
              <a:buFont typeface="Wingdings" pitchFamily="2" charset="2"/>
              <a:buChar char="à"/>
            </a:pPr>
            <a:endParaRPr lang="fr-FR" dirty="0" smtClean="0">
              <a:sym typeface="Wingdings" pitchFamily="2" charset="2"/>
            </a:endParaRPr>
          </a:p>
          <a:p>
            <a:pPr>
              <a:buFont typeface="Wingdings" pitchFamily="2" charset="2"/>
              <a:buChar char="à"/>
            </a:pPr>
            <a:r>
              <a:rPr lang="fr-FR" dirty="0" smtClean="0">
                <a:sym typeface="Wingdings" pitchFamily="2" charset="2"/>
              </a:rPr>
              <a:t>La chute et les troubles de l’équilibre sont probablement un bon élément pour repérer </a:t>
            </a:r>
          </a:p>
          <a:p>
            <a:r>
              <a:rPr lang="fr-FR" dirty="0" smtClean="0">
                <a:sym typeface="Wingdings" pitchFamily="2" charset="2"/>
              </a:rPr>
              <a:t>un syndrome de fragilité </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83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8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8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32" grpId="0"/>
      <p:bldP spid="34830" grpId="0"/>
      <p:bldP spid="3483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fr-FR" altLang="fr-FR" sz="3200" smtClean="0">
                <a:solidFill>
                  <a:srgbClr val="0070C0"/>
                </a:solidFill>
              </a:rPr>
              <a:t>Filière Gérontologique </a:t>
            </a:r>
          </a:p>
        </p:txBody>
      </p:sp>
      <p:sp>
        <p:nvSpPr>
          <p:cNvPr id="3075" name="Rectangle 3"/>
          <p:cNvSpPr>
            <a:spLocks noGrp="1" noChangeArrowheads="1"/>
          </p:cNvSpPr>
          <p:nvPr>
            <p:ph type="body" idx="1"/>
          </p:nvPr>
        </p:nvSpPr>
        <p:spPr/>
        <p:txBody>
          <a:bodyPr/>
          <a:lstStyle/>
          <a:p>
            <a:endParaRPr lang="fr-FR" altLang="fr-FR" i="1" smtClean="0"/>
          </a:p>
          <a:p>
            <a:endParaRPr lang="fr-FR" altLang="fr-FR" i="1" smtClean="0"/>
          </a:p>
          <a:p>
            <a:r>
              <a:rPr lang="fr-FR" altLang="fr-FR" i="1" smtClean="0"/>
              <a:t>L’objet de la charte est de rassembler tous les acteurs sur un projet commun pour faciliter le parcours de la personne âgée malade</a:t>
            </a:r>
          </a:p>
          <a:p>
            <a:endParaRPr lang="fr-FR" altLang="fr-FR"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lum bright="70000" contrast="-70000"/>
          </a:blip>
          <a:srcRect/>
          <a:stretch>
            <a:fillRect/>
          </a:stretch>
        </p:blipFill>
        <p:spPr bwMode="auto">
          <a:xfrm>
            <a:off x="0" y="0"/>
            <a:ext cx="10277475" cy="7239000"/>
          </a:xfrm>
          <a:prstGeom prst="rect">
            <a:avLst/>
          </a:prstGeom>
          <a:noFill/>
          <a:ln w="9525">
            <a:noFill/>
            <a:miter lim="800000"/>
            <a:headEnd/>
            <a:tailEnd/>
          </a:ln>
        </p:spPr>
      </p:pic>
      <p:sp>
        <p:nvSpPr>
          <p:cNvPr id="5123" name="Titre 1"/>
          <p:cNvSpPr>
            <a:spLocks noGrp="1"/>
          </p:cNvSpPr>
          <p:nvPr>
            <p:ph type="title"/>
          </p:nvPr>
        </p:nvSpPr>
        <p:spPr>
          <a:xfrm>
            <a:off x="179388" y="333375"/>
            <a:ext cx="3094037" cy="1143000"/>
          </a:xfrm>
        </p:spPr>
        <p:txBody>
          <a:bodyPr>
            <a:normAutofit fontScale="90000"/>
          </a:bodyPr>
          <a:lstStyle/>
          <a:p>
            <a:r>
              <a:rPr lang="fr-FR" altLang="fr-FR" smtClean="0">
                <a:solidFill>
                  <a:srgbClr val="00B0F0"/>
                </a:solidFill>
              </a:rPr>
              <a:t>Quelques chiffres</a:t>
            </a:r>
          </a:p>
        </p:txBody>
      </p:sp>
      <p:sp>
        <p:nvSpPr>
          <p:cNvPr id="5124" name="Espace réservé du contenu 2"/>
          <p:cNvSpPr>
            <a:spLocks noGrp="1"/>
          </p:cNvSpPr>
          <p:nvPr>
            <p:ph idx="1"/>
          </p:nvPr>
        </p:nvSpPr>
        <p:spPr/>
        <p:txBody>
          <a:bodyPr/>
          <a:lstStyle/>
          <a:p>
            <a:r>
              <a:rPr lang="fr-FR" altLang="fr-FR" sz="2400" smtClean="0"/>
              <a:t>Un territoire d’environ 400.000 habitants</a:t>
            </a:r>
          </a:p>
          <a:p>
            <a:r>
              <a:rPr lang="fr-FR" altLang="fr-FR" sz="2400" smtClean="0"/>
              <a:t>Estimation pour le territoire de la filière </a:t>
            </a:r>
          </a:p>
          <a:p>
            <a:pPr lvl="1"/>
            <a:r>
              <a:rPr lang="fr-FR" altLang="fr-FR" sz="1800" smtClean="0"/>
              <a:t>2009: 80.000 personnes de plus de 60 ans. </a:t>
            </a:r>
          </a:p>
          <a:p>
            <a:pPr lvl="1"/>
            <a:r>
              <a:rPr lang="fr-FR" altLang="fr-FR" sz="1800" smtClean="0"/>
              <a:t>2009: 27.200 personnes de plus de 75 ans</a:t>
            </a:r>
          </a:p>
          <a:p>
            <a:pPr lvl="1"/>
            <a:endParaRPr lang="fr-FR" altLang="fr-FR" sz="1800" smtClean="0"/>
          </a:p>
          <a:p>
            <a:pPr lvl="1"/>
            <a:r>
              <a:rPr lang="fr-FR" altLang="fr-FR" sz="1800" smtClean="0"/>
              <a:t>2017: 91.000 personnes de plus de 60 ans</a:t>
            </a:r>
          </a:p>
          <a:p>
            <a:pPr lvl="1"/>
            <a:r>
              <a:rPr lang="fr-FR" altLang="fr-FR" sz="1800" smtClean="0"/>
              <a:t>2017: 30.500 personnes de plus de 75 ans</a:t>
            </a:r>
          </a:p>
          <a:p>
            <a:pPr lvl="1"/>
            <a:endParaRPr lang="fr-FR" altLang="fr-FR" smtClean="0"/>
          </a:p>
          <a:p>
            <a:r>
              <a:rPr lang="fr-FR" altLang="fr-FR" sz="2400" smtClean="0"/>
              <a:t>Les 37 EHPAD du territoire de la filière </a:t>
            </a:r>
          </a:p>
          <a:p>
            <a:pPr lvl="1"/>
            <a:r>
              <a:rPr lang="fr-FR" altLang="fr-FR" sz="2000" smtClean="0"/>
              <a:t>hébergent  environ 2200 personnes âgées dépendantes. </a:t>
            </a:r>
          </a:p>
          <a:p>
            <a:endParaRPr lang="fr-FR" altLang="fr-FR" smtClean="0"/>
          </a:p>
          <a:p>
            <a:endParaRPr lang="fr-FR" altLang="fr-FR" smtClean="0"/>
          </a:p>
          <a:p>
            <a:endParaRPr lang="fr-FR" altLang="fr-FR"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u numéro de diapositive 4"/>
          <p:cNvSpPr txBox="1">
            <a:spLocks noGrp="1"/>
          </p:cNvSpPr>
          <p:nvPr/>
        </p:nvSpPr>
        <p:spPr bwMode="auto">
          <a:xfrm>
            <a:off x="6589713" y="6376988"/>
            <a:ext cx="2193925" cy="457200"/>
          </a:xfrm>
          <a:prstGeom prst="rect">
            <a:avLst/>
          </a:prstGeom>
          <a:noFill/>
          <a:ln w="9525">
            <a:noFill/>
            <a:miter lim="800000"/>
            <a:headEnd/>
            <a:tailEnd/>
          </a:ln>
        </p:spPr>
        <p:txBody>
          <a:bodyPr anchor="b"/>
          <a:lstStyle/>
          <a:p>
            <a:pPr algn="r" eaLnBrk="1" hangingPunct="1"/>
            <a:fld id="{032EBBBB-311E-476C-9A91-4F908992DB03}" type="slidenum">
              <a:rPr lang="fr-FR" altLang="fr-FR" sz="1400">
                <a:solidFill>
                  <a:srgbClr val="B2B2B2"/>
                </a:solidFill>
              </a:rPr>
              <a:pPr algn="r" eaLnBrk="1" hangingPunct="1"/>
              <a:t>13</a:t>
            </a:fld>
            <a:endParaRPr lang="fr-FR" altLang="fr-FR" sz="1400">
              <a:solidFill>
                <a:srgbClr val="B2B2B2"/>
              </a:solidFill>
            </a:endParaRPr>
          </a:p>
        </p:txBody>
      </p:sp>
      <p:sp>
        <p:nvSpPr>
          <p:cNvPr id="11267" name="Text Box 8"/>
          <p:cNvSpPr txBox="1">
            <a:spLocks noChangeArrowheads="1"/>
          </p:cNvSpPr>
          <p:nvPr/>
        </p:nvSpPr>
        <p:spPr bwMode="auto">
          <a:xfrm>
            <a:off x="5097463" y="3228975"/>
            <a:ext cx="3525837" cy="522288"/>
          </a:xfrm>
          <a:prstGeom prst="rect">
            <a:avLst/>
          </a:prstGeom>
          <a:solidFill>
            <a:srgbClr val="CCFFFF">
              <a:alpha val="50195"/>
            </a:srgbClr>
          </a:solidFill>
          <a:ln w="9525">
            <a:solidFill>
              <a:schemeClr val="tx1"/>
            </a:solidFill>
            <a:miter lim="800000"/>
            <a:headEnd/>
            <a:tailEnd/>
          </a:ln>
        </p:spPr>
        <p:txBody>
          <a:bodyPr>
            <a:spAutoFit/>
          </a:bodyPr>
          <a:lstStyle/>
          <a:p>
            <a:pPr algn="ctr" eaLnBrk="1" hangingPunct="1"/>
            <a:r>
              <a:rPr lang="fr-FR" altLang="fr-FR" sz="1400" b="1">
                <a:solidFill>
                  <a:srgbClr val="000000"/>
                </a:solidFill>
                <a:cs typeface="Times New Roman" pitchFamily="18" charset="0"/>
              </a:rPr>
              <a:t>Centre d’Evaluation Gériatrique</a:t>
            </a:r>
          </a:p>
          <a:p>
            <a:pPr algn="ctr" eaLnBrk="1" hangingPunct="1"/>
            <a:r>
              <a:rPr lang="fr-FR" altLang="fr-FR" sz="1400" b="1">
                <a:solidFill>
                  <a:srgbClr val="000000"/>
                </a:solidFill>
                <a:cs typeface="Times New Roman" pitchFamily="18" charset="0"/>
              </a:rPr>
              <a:t>hôpital de jour: </a:t>
            </a:r>
            <a:r>
              <a:rPr lang="fr-FR" altLang="fr-FR" sz="1000" b="1">
                <a:solidFill>
                  <a:srgbClr val="000000"/>
                </a:solidFill>
                <a:cs typeface="Times New Roman" pitchFamily="18" charset="0"/>
              </a:rPr>
              <a:t>Metz Tessy et </a:t>
            </a:r>
            <a:r>
              <a:rPr lang="fr-FR" altLang="fr-FR" sz="1000" b="1">
                <a:solidFill>
                  <a:srgbClr val="FF99CC"/>
                </a:solidFill>
                <a:cs typeface="Times New Roman" pitchFamily="18" charset="0"/>
              </a:rPr>
              <a:t>Saint Julien</a:t>
            </a:r>
          </a:p>
        </p:txBody>
      </p:sp>
      <p:sp>
        <p:nvSpPr>
          <p:cNvPr id="11268" name="Text Box 9"/>
          <p:cNvSpPr txBox="1">
            <a:spLocks noChangeArrowheads="1"/>
          </p:cNvSpPr>
          <p:nvPr/>
        </p:nvSpPr>
        <p:spPr bwMode="auto">
          <a:xfrm>
            <a:off x="2247900" y="2549525"/>
            <a:ext cx="2819400" cy="676275"/>
          </a:xfrm>
          <a:prstGeom prst="rect">
            <a:avLst/>
          </a:prstGeom>
          <a:solidFill>
            <a:srgbClr val="CCFFFF">
              <a:alpha val="50195"/>
            </a:srgbClr>
          </a:solidFill>
          <a:ln w="9525">
            <a:solidFill>
              <a:schemeClr val="tx1"/>
            </a:solidFill>
            <a:miter lim="800000"/>
            <a:headEnd/>
            <a:tailEnd/>
          </a:ln>
        </p:spPr>
        <p:txBody>
          <a:bodyPr>
            <a:spAutoFit/>
          </a:bodyPr>
          <a:lstStyle/>
          <a:p>
            <a:pPr algn="ctr" eaLnBrk="1" hangingPunct="1"/>
            <a:r>
              <a:rPr lang="fr-FR" altLang="fr-FR" sz="1400" b="1">
                <a:solidFill>
                  <a:srgbClr val="000000"/>
                </a:solidFill>
                <a:cs typeface="Times New Roman" pitchFamily="18" charset="0"/>
              </a:rPr>
              <a:t>EMG intra-hospitalière:</a:t>
            </a:r>
          </a:p>
          <a:p>
            <a:pPr algn="ctr" eaLnBrk="1" hangingPunct="1"/>
            <a:r>
              <a:rPr lang="fr-FR" altLang="fr-FR" sz="1000" b="1">
                <a:solidFill>
                  <a:srgbClr val="000000"/>
                </a:solidFill>
                <a:cs typeface="Times New Roman" pitchFamily="18" charset="0"/>
              </a:rPr>
              <a:t>Metz Tessy et </a:t>
            </a:r>
            <a:r>
              <a:rPr lang="fr-FR" altLang="fr-FR" sz="1000" b="1">
                <a:solidFill>
                  <a:srgbClr val="FF99CC"/>
                </a:solidFill>
                <a:cs typeface="Times New Roman" pitchFamily="18" charset="0"/>
              </a:rPr>
              <a:t>Saint Julien</a:t>
            </a:r>
          </a:p>
          <a:p>
            <a:pPr algn="ctr" eaLnBrk="1" hangingPunct="1"/>
            <a:endParaRPr lang="fr-FR" altLang="fr-FR" sz="1400" b="1">
              <a:solidFill>
                <a:srgbClr val="000000"/>
              </a:solidFill>
              <a:cs typeface="Times New Roman" pitchFamily="18" charset="0"/>
            </a:endParaRPr>
          </a:p>
        </p:txBody>
      </p:sp>
      <p:sp>
        <p:nvSpPr>
          <p:cNvPr id="11269" name="Text Box 11"/>
          <p:cNvSpPr txBox="1">
            <a:spLocks noChangeArrowheads="1"/>
          </p:cNvSpPr>
          <p:nvPr/>
        </p:nvSpPr>
        <p:spPr bwMode="auto">
          <a:xfrm>
            <a:off x="120650" y="176213"/>
            <a:ext cx="2225675" cy="523875"/>
          </a:xfrm>
          <a:prstGeom prst="rect">
            <a:avLst/>
          </a:prstGeom>
          <a:solidFill>
            <a:srgbClr val="CCFFFF">
              <a:alpha val="50195"/>
            </a:srgbClr>
          </a:solidFill>
          <a:ln w="9525">
            <a:solidFill>
              <a:schemeClr val="tx1"/>
            </a:solidFill>
            <a:miter lim="800000"/>
            <a:headEnd/>
            <a:tailEnd/>
          </a:ln>
        </p:spPr>
        <p:txBody>
          <a:bodyPr>
            <a:spAutoFit/>
          </a:bodyPr>
          <a:lstStyle/>
          <a:p>
            <a:pPr algn="ctr" eaLnBrk="1" hangingPunct="1"/>
            <a:r>
              <a:rPr lang="fr-FR" altLang="fr-FR" sz="1400" b="1">
                <a:solidFill>
                  <a:srgbClr val="000000"/>
                </a:solidFill>
                <a:cs typeface="Times New Roman" pitchFamily="18" charset="0"/>
              </a:rPr>
              <a:t>EMG Extrahospitalière: 37 EHPAD </a:t>
            </a:r>
            <a:r>
              <a:rPr lang="fr-FR" altLang="fr-FR" sz="1400" b="1">
                <a:solidFill>
                  <a:srgbClr val="FF99CC"/>
                </a:solidFill>
                <a:cs typeface="Times New Roman" pitchFamily="18" charset="0"/>
              </a:rPr>
              <a:t>et domicile</a:t>
            </a:r>
            <a:endParaRPr lang="fr-FR" altLang="fr-FR" sz="1400">
              <a:solidFill>
                <a:srgbClr val="FF99CC"/>
              </a:solidFill>
            </a:endParaRPr>
          </a:p>
        </p:txBody>
      </p:sp>
      <p:sp>
        <p:nvSpPr>
          <p:cNvPr id="11270" name="Text Box 12"/>
          <p:cNvSpPr txBox="1">
            <a:spLocks noChangeArrowheads="1"/>
          </p:cNvSpPr>
          <p:nvPr/>
        </p:nvSpPr>
        <p:spPr bwMode="auto">
          <a:xfrm>
            <a:off x="4838700" y="5594350"/>
            <a:ext cx="3775075" cy="954088"/>
          </a:xfrm>
          <a:prstGeom prst="rect">
            <a:avLst/>
          </a:prstGeom>
          <a:solidFill>
            <a:srgbClr val="FF99CC">
              <a:alpha val="50195"/>
            </a:srgbClr>
          </a:solidFill>
          <a:ln w="9525">
            <a:solidFill>
              <a:srgbClr val="000000"/>
            </a:solidFill>
            <a:miter lim="800000"/>
            <a:headEnd/>
            <a:tailEnd/>
          </a:ln>
        </p:spPr>
        <p:txBody>
          <a:bodyPr wrap="none">
            <a:spAutoFit/>
          </a:bodyPr>
          <a:lstStyle/>
          <a:p>
            <a:pPr algn="ctr"/>
            <a:r>
              <a:rPr lang="fr-FR" altLang="fr-FR" sz="1400" b="1" i="1">
                <a:solidFill>
                  <a:srgbClr val="000000"/>
                </a:solidFill>
              </a:rPr>
              <a:t>Unités Alzheimer en projet:</a:t>
            </a:r>
          </a:p>
          <a:p>
            <a:pPr algn="ctr"/>
            <a:r>
              <a:rPr lang="fr-FR" altLang="fr-FR" sz="1400" b="1" i="1">
                <a:solidFill>
                  <a:srgbClr val="000000"/>
                </a:solidFill>
              </a:rPr>
              <a:t>Unité cognitivo-comportementale site Seynod</a:t>
            </a:r>
          </a:p>
          <a:p>
            <a:pPr algn="ctr"/>
            <a:r>
              <a:rPr lang="fr-FR" altLang="fr-FR" sz="1400" b="1" i="1">
                <a:solidFill>
                  <a:srgbClr val="000000"/>
                </a:solidFill>
              </a:rPr>
              <a:t>Unité d’Hébergement Renforcée site Seynod</a:t>
            </a:r>
          </a:p>
          <a:p>
            <a:pPr algn="ctr"/>
            <a:r>
              <a:rPr lang="fr-FR" altLang="fr-FR" sz="1400" b="1" i="1">
                <a:solidFill>
                  <a:srgbClr val="000000"/>
                </a:solidFill>
              </a:rPr>
              <a:t>PASA et accueil de jour de l’EHPAD val de l’Air</a:t>
            </a:r>
          </a:p>
        </p:txBody>
      </p:sp>
      <p:sp>
        <p:nvSpPr>
          <p:cNvPr id="11271" name="Text Box 13"/>
          <p:cNvSpPr txBox="1">
            <a:spLocks noChangeArrowheads="1"/>
          </p:cNvSpPr>
          <p:nvPr/>
        </p:nvSpPr>
        <p:spPr bwMode="auto">
          <a:xfrm>
            <a:off x="50800" y="4703763"/>
            <a:ext cx="2144713" cy="461962"/>
          </a:xfrm>
          <a:prstGeom prst="rect">
            <a:avLst/>
          </a:prstGeom>
          <a:solidFill>
            <a:srgbClr val="CCFFFF">
              <a:alpha val="50195"/>
            </a:srgbClr>
          </a:solidFill>
          <a:ln w="9525">
            <a:solidFill>
              <a:schemeClr val="tx1"/>
            </a:solidFill>
            <a:miter lim="800000"/>
            <a:headEnd/>
            <a:tailEnd/>
          </a:ln>
        </p:spPr>
        <p:txBody>
          <a:bodyPr>
            <a:spAutoFit/>
          </a:bodyPr>
          <a:lstStyle/>
          <a:p>
            <a:pPr algn="ctr" eaLnBrk="1" hangingPunct="1"/>
            <a:r>
              <a:rPr lang="fr-FR" altLang="fr-FR" sz="1400" b="1">
                <a:solidFill>
                  <a:srgbClr val="000000"/>
                </a:solidFill>
                <a:cs typeface="Times New Roman" pitchFamily="18" charset="0"/>
              </a:rPr>
              <a:t>USLD</a:t>
            </a:r>
          </a:p>
          <a:p>
            <a:pPr algn="ctr" eaLnBrk="1" hangingPunct="1"/>
            <a:r>
              <a:rPr lang="fr-FR" altLang="fr-FR" sz="1000" b="1">
                <a:solidFill>
                  <a:srgbClr val="000000"/>
                </a:solidFill>
                <a:cs typeface="Times New Roman" pitchFamily="18" charset="0"/>
              </a:rPr>
              <a:t>Rumilly, Gex, Seynod, Saint-Julien</a:t>
            </a:r>
          </a:p>
        </p:txBody>
      </p:sp>
      <p:sp>
        <p:nvSpPr>
          <p:cNvPr id="11272" name="Text Box 14"/>
          <p:cNvSpPr txBox="1">
            <a:spLocks noChangeArrowheads="1"/>
          </p:cNvSpPr>
          <p:nvPr/>
        </p:nvSpPr>
        <p:spPr bwMode="auto">
          <a:xfrm>
            <a:off x="4549775" y="3922713"/>
            <a:ext cx="4241800" cy="769937"/>
          </a:xfrm>
          <a:prstGeom prst="rect">
            <a:avLst/>
          </a:prstGeom>
          <a:solidFill>
            <a:srgbClr val="CCFFFF">
              <a:alpha val="50195"/>
            </a:srgbClr>
          </a:solidFill>
          <a:ln w="9525">
            <a:solidFill>
              <a:schemeClr val="tx1"/>
            </a:solidFill>
            <a:miter lim="800000"/>
            <a:headEnd/>
            <a:tailEnd/>
          </a:ln>
        </p:spPr>
        <p:txBody>
          <a:bodyPr>
            <a:spAutoFit/>
          </a:bodyPr>
          <a:lstStyle/>
          <a:p>
            <a:pPr algn="ctr" eaLnBrk="1" hangingPunct="1"/>
            <a:r>
              <a:rPr lang="fr-FR" altLang="fr-FR" sz="1400" b="1">
                <a:solidFill>
                  <a:srgbClr val="000000"/>
                </a:solidFill>
                <a:cs typeface="Times New Roman" pitchFamily="18" charset="0"/>
              </a:rPr>
              <a:t>Soins de Suite et de Réadaptation Gériatrique</a:t>
            </a:r>
          </a:p>
          <a:p>
            <a:pPr algn="ctr" eaLnBrk="1" hangingPunct="1"/>
            <a:r>
              <a:rPr lang="fr-FR" altLang="fr-FR" sz="1000" b="1">
                <a:solidFill>
                  <a:srgbClr val="000000"/>
                </a:solidFill>
                <a:cs typeface="Times New Roman" pitchFamily="18" charset="0"/>
              </a:rPr>
              <a:t>« La Tonnelle » 40 lits Seynod</a:t>
            </a:r>
          </a:p>
          <a:p>
            <a:pPr algn="ctr" eaLnBrk="1" hangingPunct="1"/>
            <a:r>
              <a:rPr lang="fr-FR" altLang="fr-FR" sz="1000" b="1">
                <a:solidFill>
                  <a:srgbClr val="000000"/>
                </a:solidFill>
                <a:cs typeface="Times New Roman" pitchFamily="18" charset="0"/>
              </a:rPr>
              <a:t>10 lits site Saint-Julien</a:t>
            </a:r>
          </a:p>
          <a:p>
            <a:pPr algn="r" eaLnBrk="1" hangingPunct="1"/>
            <a:r>
              <a:rPr lang="fr-FR" altLang="fr-FR" sz="1000" b="1">
                <a:solidFill>
                  <a:srgbClr val="000000"/>
                </a:solidFill>
                <a:cs typeface="Times New Roman" pitchFamily="18" charset="0"/>
              </a:rPr>
              <a:t>SSR polyvalents: Gex, Rumilly, Marteraye, Bon Attrait</a:t>
            </a:r>
          </a:p>
        </p:txBody>
      </p:sp>
      <p:sp>
        <p:nvSpPr>
          <p:cNvPr id="11273" name="Text Box 15"/>
          <p:cNvSpPr txBox="1">
            <a:spLocks noChangeArrowheads="1"/>
          </p:cNvSpPr>
          <p:nvPr/>
        </p:nvSpPr>
        <p:spPr bwMode="auto">
          <a:xfrm>
            <a:off x="123825" y="5699125"/>
            <a:ext cx="4267200" cy="307975"/>
          </a:xfrm>
          <a:prstGeom prst="rect">
            <a:avLst/>
          </a:prstGeom>
          <a:solidFill>
            <a:srgbClr val="CCFFFF">
              <a:alpha val="50195"/>
            </a:srgbClr>
          </a:solidFill>
          <a:ln w="9525">
            <a:solidFill>
              <a:schemeClr val="tx1"/>
            </a:solidFill>
            <a:miter lim="800000"/>
            <a:headEnd/>
            <a:tailEnd/>
          </a:ln>
        </p:spPr>
        <p:txBody>
          <a:bodyPr>
            <a:spAutoFit/>
          </a:bodyPr>
          <a:lstStyle/>
          <a:p>
            <a:pPr algn="ctr" eaLnBrk="1" hangingPunct="1"/>
            <a:r>
              <a:rPr lang="fr-FR" altLang="fr-FR" sz="1400" b="1">
                <a:solidFill>
                  <a:srgbClr val="000000"/>
                </a:solidFill>
                <a:cs typeface="Times New Roman" pitchFamily="18" charset="0"/>
              </a:rPr>
              <a:t>EHPAD hospitaliers</a:t>
            </a:r>
          </a:p>
        </p:txBody>
      </p:sp>
      <p:grpSp>
        <p:nvGrpSpPr>
          <p:cNvPr id="2" name="Groupe 1"/>
          <p:cNvGrpSpPr>
            <a:grpSpLocks/>
          </p:cNvGrpSpPr>
          <p:nvPr/>
        </p:nvGrpSpPr>
        <p:grpSpPr bwMode="auto">
          <a:xfrm>
            <a:off x="2413000" y="141288"/>
            <a:ext cx="4057650" cy="1143000"/>
            <a:chOff x="2483768" y="163443"/>
            <a:chExt cx="4056444" cy="1143000"/>
          </a:xfrm>
        </p:grpSpPr>
        <p:sp>
          <p:nvSpPr>
            <p:cNvPr id="11295" name="Oval 19"/>
            <p:cNvSpPr>
              <a:spLocks noChangeArrowheads="1"/>
            </p:cNvSpPr>
            <p:nvPr/>
          </p:nvSpPr>
          <p:spPr bwMode="auto">
            <a:xfrm>
              <a:off x="2483768" y="163443"/>
              <a:ext cx="4056444" cy="1143000"/>
            </a:xfrm>
            <a:prstGeom prst="ellipse">
              <a:avLst/>
            </a:prstGeom>
            <a:solidFill>
              <a:schemeClr val="accent1">
                <a:alpha val="50195"/>
              </a:schemeClr>
            </a:solidFill>
            <a:ln w="9525">
              <a:solidFill>
                <a:schemeClr val="tx1"/>
              </a:solidFill>
              <a:round/>
              <a:headEnd/>
              <a:tailEnd/>
            </a:ln>
          </p:spPr>
          <p:txBody>
            <a:bodyPr wrap="none" anchor="ctr"/>
            <a:lstStyle/>
            <a:p>
              <a:endParaRPr lang="fr-FR" altLang="fr-FR">
                <a:solidFill>
                  <a:srgbClr val="000000"/>
                </a:solidFill>
              </a:endParaRPr>
            </a:p>
          </p:txBody>
        </p:sp>
        <p:sp>
          <p:nvSpPr>
            <p:cNvPr id="11296" name="Text Box 16"/>
            <p:cNvSpPr txBox="1">
              <a:spLocks noChangeArrowheads="1"/>
            </p:cNvSpPr>
            <p:nvPr/>
          </p:nvSpPr>
          <p:spPr bwMode="auto">
            <a:xfrm>
              <a:off x="2769695" y="381000"/>
              <a:ext cx="3601434" cy="707886"/>
            </a:xfrm>
            <a:prstGeom prst="rect">
              <a:avLst/>
            </a:prstGeom>
            <a:noFill/>
            <a:ln w="9525">
              <a:noFill/>
              <a:miter lim="800000"/>
              <a:headEnd/>
              <a:tailEnd/>
            </a:ln>
          </p:spPr>
          <p:txBody>
            <a:bodyPr wrap="none">
              <a:spAutoFit/>
            </a:bodyPr>
            <a:lstStyle/>
            <a:p>
              <a:pPr algn="ctr"/>
              <a:r>
                <a:rPr lang="fr-FR" altLang="fr-FR" sz="2000">
                  <a:solidFill>
                    <a:srgbClr val="000000"/>
                  </a:solidFill>
                </a:rPr>
                <a:t>Médecin Traitant-Patient-Famille</a:t>
              </a:r>
            </a:p>
            <a:p>
              <a:pPr algn="ctr"/>
              <a:r>
                <a:rPr lang="fr-FR" altLang="fr-FR" sz="2000">
                  <a:solidFill>
                    <a:srgbClr val="000000"/>
                  </a:solidFill>
                </a:rPr>
                <a:t>Domicile - EHPAD</a:t>
              </a:r>
            </a:p>
          </p:txBody>
        </p:sp>
      </p:grpSp>
      <p:sp>
        <p:nvSpPr>
          <p:cNvPr id="11275" name="Text Box 20"/>
          <p:cNvSpPr txBox="1">
            <a:spLocks noChangeArrowheads="1"/>
          </p:cNvSpPr>
          <p:nvPr/>
        </p:nvSpPr>
        <p:spPr bwMode="auto">
          <a:xfrm>
            <a:off x="193675" y="2827338"/>
            <a:ext cx="1752600" cy="306387"/>
          </a:xfrm>
          <a:prstGeom prst="rect">
            <a:avLst/>
          </a:prstGeom>
          <a:gradFill rotWithShape="0">
            <a:gsLst>
              <a:gs pos="0">
                <a:srgbClr val="FFCC00"/>
              </a:gs>
              <a:gs pos="100000">
                <a:srgbClr val="765E00"/>
              </a:gs>
            </a:gsLst>
            <a:lin ang="5400000" scaled="1"/>
          </a:gradFill>
          <a:ln w="9525">
            <a:solidFill>
              <a:schemeClr val="tx1"/>
            </a:solidFill>
            <a:miter lim="800000"/>
            <a:headEnd/>
            <a:tailEnd/>
          </a:ln>
        </p:spPr>
        <p:txBody>
          <a:bodyPr>
            <a:spAutoFit/>
          </a:bodyPr>
          <a:lstStyle/>
          <a:p>
            <a:pPr algn="ctr" eaLnBrk="1" hangingPunct="1"/>
            <a:r>
              <a:rPr lang="fr-FR" altLang="fr-FR" sz="1400" b="1">
                <a:solidFill>
                  <a:srgbClr val="000000"/>
                </a:solidFill>
                <a:cs typeface="Times New Roman" pitchFamily="18" charset="0"/>
              </a:rPr>
              <a:t>Urgences</a:t>
            </a:r>
          </a:p>
        </p:txBody>
      </p:sp>
      <p:grpSp>
        <p:nvGrpSpPr>
          <p:cNvPr id="3" name="Groupe 2"/>
          <p:cNvGrpSpPr>
            <a:grpSpLocks/>
          </p:cNvGrpSpPr>
          <p:nvPr/>
        </p:nvGrpSpPr>
        <p:grpSpPr bwMode="auto">
          <a:xfrm>
            <a:off x="2800350" y="1328738"/>
            <a:ext cx="1884363" cy="842962"/>
            <a:chOff x="2800208" y="1329112"/>
            <a:chExt cx="1884040" cy="842137"/>
          </a:xfrm>
        </p:grpSpPr>
        <p:sp>
          <p:nvSpPr>
            <p:cNvPr id="4125" name="Cloud"/>
            <p:cNvSpPr>
              <a:spLocks noChangeAspect="1" noEditPoints="1" noChangeArrowheads="1"/>
            </p:cNvSpPr>
            <p:nvPr/>
          </p:nvSpPr>
          <p:spPr bwMode="auto">
            <a:xfrm>
              <a:off x="2833540" y="1329112"/>
              <a:ext cx="1850708" cy="8421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pPr>
                <a:defRPr/>
              </a:pPr>
              <a:endParaRPr lang="fr-FR"/>
            </a:p>
          </p:txBody>
        </p:sp>
        <p:sp>
          <p:nvSpPr>
            <p:cNvPr id="11294" name="Text Box 22"/>
            <p:cNvSpPr txBox="1">
              <a:spLocks noChangeArrowheads="1"/>
            </p:cNvSpPr>
            <p:nvPr/>
          </p:nvSpPr>
          <p:spPr bwMode="auto">
            <a:xfrm>
              <a:off x="2800208" y="1559606"/>
              <a:ext cx="1884040" cy="276999"/>
            </a:xfrm>
            <a:prstGeom prst="rect">
              <a:avLst/>
            </a:prstGeom>
            <a:noFill/>
            <a:ln w="9525">
              <a:noFill/>
              <a:miter lim="800000"/>
              <a:headEnd/>
              <a:tailEnd/>
            </a:ln>
          </p:spPr>
          <p:txBody>
            <a:bodyPr>
              <a:spAutoFit/>
            </a:bodyPr>
            <a:lstStyle/>
            <a:p>
              <a:pPr algn="ctr"/>
              <a:r>
                <a:rPr lang="fr-FR" altLang="fr-FR" sz="1200">
                  <a:solidFill>
                    <a:srgbClr val="000000"/>
                  </a:solidFill>
                </a:rPr>
                <a:t>Régulation téléphonique</a:t>
              </a:r>
            </a:p>
          </p:txBody>
        </p:sp>
      </p:grpSp>
      <p:sp>
        <p:nvSpPr>
          <p:cNvPr id="11277" name="Text Box 12"/>
          <p:cNvSpPr txBox="1">
            <a:spLocks noChangeArrowheads="1"/>
          </p:cNvSpPr>
          <p:nvPr/>
        </p:nvSpPr>
        <p:spPr bwMode="auto">
          <a:xfrm>
            <a:off x="2247900" y="4919663"/>
            <a:ext cx="5094288" cy="522287"/>
          </a:xfrm>
          <a:prstGeom prst="rect">
            <a:avLst/>
          </a:prstGeom>
          <a:solidFill>
            <a:srgbClr val="CCFFFF">
              <a:alpha val="50195"/>
            </a:srgbClr>
          </a:solidFill>
          <a:ln w="9525">
            <a:solidFill>
              <a:schemeClr val="tx1"/>
            </a:solidFill>
            <a:miter lim="800000"/>
            <a:headEnd/>
            <a:tailEnd/>
          </a:ln>
        </p:spPr>
        <p:txBody>
          <a:bodyPr>
            <a:spAutoFit/>
          </a:bodyPr>
          <a:lstStyle/>
          <a:p>
            <a:pPr algn="ctr" eaLnBrk="1" hangingPunct="1"/>
            <a:r>
              <a:rPr lang="fr-FR" altLang="fr-FR" sz="1400" b="1">
                <a:solidFill>
                  <a:srgbClr val="000000"/>
                </a:solidFill>
                <a:cs typeface="Times New Roman" pitchFamily="18" charset="0"/>
              </a:rPr>
              <a:t>Unités Alzheimer:</a:t>
            </a:r>
          </a:p>
          <a:p>
            <a:pPr algn="ctr" eaLnBrk="1" hangingPunct="1"/>
            <a:r>
              <a:rPr lang="fr-FR" altLang="fr-FR" sz="1400" b="1">
                <a:solidFill>
                  <a:srgbClr val="000000"/>
                </a:solidFill>
                <a:cs typeface="Times New Roman" pitchFamily="18" charset="0"/>
              </a:rPr>
              <a:t>Unité Psychogériatrique aigue du court séjour de Metz Tessy </a:t>
            </a:r>
          </a:p>
        </p:txBody>
      </p:sp>
      <p:sp>
        <p:nvSpPr>
          <p:cNvPr id="11278" name="Text Box 20"/>
          <p:cNvSpPr txBox="1">
            <a:spLocks noChangeArrowheads="1"/>
          </p:cNvSpPr>
          <p:nvPr/>
        </p:nvSpPr>
        <p:spPr bwMode="auto">
          <a:xfrm>
            <a:off x="357188" y="3751263"/>
            <a:ext cx="1752600" cy="307975"/>
          </a:xfrm>
          <a:prstGeom prst="rect">
            <a:avLst/>
          </a:prstGeom>
          <a:gradFill rotWithShape="0">
            <a:gsLst>
              <a:gs pos="0">
                <a:srgbClr val="FFCC00"/>
              </a:gs>
              <a:gs pos="100000">
                <a:srgbClr val="765E00"/>
              </a:gs>
            </a:gsLst>
            <a:lin ang="5400000" scaled="1"/>
          </a:gradFill>
          <a:ln w="9525">
            <a:solidFill>
              <a:schemeClr val="tx1"/>
            </a:solidFill>
            <a:miter lim="800000"/>
            <a:headEnd/>
            <a:tailEnd/>
          </a:ln>
        </p:spPr>
        <p:txBody>
          <a:bodyPr>
            <a:spAutoFit/>
          </a:bodyPr>
          <a:lstStyle/>
          <a:p>
            <a:pPr algn="ctr" eaLnBrk="1" hangingPunct="1"/>
            <a:r>
              <a:rPr lang="fr-FR" altLang="fr-FR" sz="1400" b="1">
                <a:solidFill>
                  <a:srgbClr val="000000"/>
                </a:solidFill>
                <a:cs typeface="Times New Roman" pitchFamily="18" charset="0"/>
              </a:rPr>
              <a:t>Spécialités d’organe</a:t>
            </a:r>
          </a:p>
        </p:txBody>
      </p:sp>
      <p:sp>
        <p:nvSpPr>
          <p:cNvPr id="4" name="Ellipse 3"/>
          <p:cNvSpPr/>
          <p:nvPr/>
        </p:nvSpPr>
        <p:spPr bwMode="auto">
          <a:xfrm>
            <a:off x="315913" y="757238"/>
            <a:ext cx="2516187" cy="1260475"/>
          </a:xfrm>
          <a:prstGeom prst="ellipse">
            <a:avLst/>
          </a:prstGeom>
          <a:solidFill>
            <a:schemeClr val="accent1">
              <a:lumMod val="20000"/>
              <a:lumOff val="80000"/>
              <a:alpha val="48000"/>
            </a:schemeClr>
          </a:solidFill>
          <a:ln w="9525" cap="flat" cmpd="sng" algn="ctr">
            <a:solidFill>
              <a:schemeClr val="tx1"/>
            </a:solidFill>
            <a:prstDash val="solid"/>
            <a:round/>
            <a:headEnd type="none" w="med" len="med"/>
            <a:tailEnd type="none" w="med" len="med"/>
          </a:ln>
          <a:effectLst/>
          <a:extLst/>
        </p:spPr>
        <p:txBody>
          <a:bodyPr/>
          <a:lstStyle/>
          <a:p>
            <a:pPr>
              <a:defRPr/>
            </a:pPr>
            <a:r>
              <a:rPr lang="fr-FR" sz="1000" dirty="0"/>
              <a:t>Avis gériatrique, psycho-gériatrique</a:t>
            </a:r>
          </a:p>
          <a:p>
            <a:pPr>
              <a:defRPr/>
            </a:pPr>
            <a:r>
              <a:rPr lang="fr-FR" sz="1000" dirty="0"/>
              <a:t>Valence psychiatrique</a:t>
            </a:r>
          </a:p>
          <a:p>
            <a:pPr>
              <a:defRPr/>
            </a:pPr>
            <a:r>
              <a:rPr lang="fr-FR" sz="1000" dirty="0"/>
              <a:t>Liens avec Soins Palliatifs</a:t>
            </a:r>
          </a:p>
          <a:p>
            <a:pPr>
              <a:defRPr/>
            </a:pPr>
            <a:r>
              <a:rPr lang="fr-FR" sz="1000" dirty="0"/>
              <a:t>Liens Equipe mobile d’hygiène</a:t>
            </a:r>
          </a:p>
        </p:txBody>
      </p:sp>
      <p:sp>
        <p:nvSpPr>
          <p:cNvPr id="11280" name="Text Box 21"/>
          <p:cNvSpPr txBox="1">
            <a:spLocks noChangeArrowheads="1"/>
          </p:cNvSpPr>
          <p:nvPr/>
        </p:nvSpPr>
        <p:spPr bwMode="auto">
          <a:xfrm>
            <a:off x="827088" y="2101850"/>
            <a:ext cx="1752600" cy="307975"/>
          </a:xfrm>
          <a:prstGeom prst="rect">
            <a:avLst/>
          </a:prstGeom>
          <a:gradFill rotWithShape="0">
            <a:gsLst>
              <a:gs pos="0">
                <a:srgbClr val="FFCC00">
                  <a:alpha val="50000"/>
                </a:srgbClr>
              </a:gs>
              <a:gs pos="100000">
                <a:srgbClr val="765E00"/>
              </a:gs>
            </a:gsLst>
            <a:lin ang="5400000" scaled="1"/>
          </a:gradFill>
          <a:ln w="9525">
            <a:solidFill>
              <a:schemeClr val="tx1"/>
            </a:solidFill>
            <a:miter lim="800000"/>
            <a:headEnd/>
            <a:tailEnd/>
          </a:ln>
        </p:spPr>
        <p:txBody>
          <a:bodyPr>
            <a:spAutoFit/>
          </a:bodyPr>
          <a:lstStyle/>
          <a:p>
            <a:pPr algn="ctr" eaLnBrk="1" hangingPunct="1"/>
            <a:r>
              <a:rPr lang="fr-FR" altLang="fr-FR" sz="1400" b="1">
                <a:solidFill>
                  <a:srgbClr val="000000"/>
                </a:solidFill>
                <a:cs typeface="Times New Roman" pitchFamily="18" charset="0"/>
              </a:rPr>
              <a:t>MAIA</a:t>
            </a:r>
          </a:p>
        </p:txBody>
      </p:sp>
      <p:grpSp>
        <p:nvGrpSpPr>
          <p:cNvPr id="5" name="Groupe 6"/>
          <p:cNvGrpSpPr>
            <a:grpSpLocks/>
          </p:cNvGrpSpPr>
          <p:nvPr/>
        </p:nvGrpSpPr>
        <p:grpSpPr bwMode="auto">
          <a:xfrm>
            <a:off x="5067300" y="546100"/>
            <a:ext cx="4002088" cy="2433638"/>
            <a:chOff x="4976447" y="284723"/>
            <a:chExt cx="4002165" cy="2434111"/>
          </a:xfrm>
        </p:grpSpPr>
        <p:sp>
          <p:nvSpPr>
            <p:cNvPr id="11286" name="Text Box 10"/>
            <p:cNvSpPr txBox="1">
              <a:spLocks noChangeArrowheads="1"/>
            </p:cNvSpPr>
            <p:nvPr/>
          </p:nvSpPr>
          <p:spPr bwMode="auto">
            <a:xfrm>
              <a:off x="6702425" y="284723"/>
              <a:ext cx="2276187" cy="461755"/>
            </a:xfrm>
            <a:prstGeom prst="rect">
              <a:avLst/>
            </a:prstGeom>
            <a:solidFill>
              <a:srgbClr val="CCFFFF">
                <a:alpha val="50195"/>
              </a:srgbClr>
            </a:solidFill>
            <a:ln w="9525">
              <a:solidFill>
                <a:schemeClr val="tx1"/>
              </a:solidFill>
              <a:miter lim="800000"/>
              <a:headEnd/>
              <a:tailEnd/>
            </a:ln>
          </p:spPr>
          <p:txBody>
            <a:bodyPr>
              <a:spAutoFit/>
            </a:bodyPr>
            <a:lstStyle/>
            <a:p>
              <a:pPr algn="ctr" eaLnBrk="1" hangingPunct="1"/>
              <a:r>
                <a:rPr lang="fr-FR" altLang="fr-FR" sz="1400" b="1">
                  <a:solidFill>
                    <a:srgbClr val="000000"/>
                  </a:solidFill>
                  <a:cs typeface="Times New Roman" pitchFamily="18" charset="0"/>
                </a:rPr>
                <a:t>Mémoire </a:t>
              </a:r>
            </a:p>
            <a:p>
              <a:pPr algn="ctr" eaLnBrk="1" hangingPunct="1"/>
              <a:r>
                <a:rPr lang="fr-FR" altLang="fr-FR" sz="1000"/>
                <a:t>Metz Tessy, Saint Julien, Rumilly, </a:t>
              </a:r>
              <a:r>
                <a:rPr lang="fr-FR" altLang="fr-FR" sz="1000" b="1">
                  <a:solidFill>
                    <a:srgbClr val="FF99CC"/>
                  </a:solidFill>
                  <a:cs typeface="Times New Roman" pitchFamily="18" charset="0"/>
                </a:rPr>
                <a:t>Gex</a:t>
              </a:r>
              <a:endParaRPr lang="fr-FR" altLang="fr-FR" sz="1400" b="1">
                <a:solidFill>
                  <a:srgbClr val="000000"/>
                </a:solidFill>
                <a:cs typeface="Times New Roman" pitchFamily="18" charset="0"/>
              </a:endParaRPr>
            </a:p>
          </p:txBody>
        </p:sp>
        <p:sp>
          <p:nvSpPr>
            <p:cNvPr id="11287" name="Text Box 17"/>
            <p:cNvSpPr txBox="1">
              <a:spLocks noChangeArrowheads="1"/>
            </p:cNvSpPr>
            <p:nvPr/>
          </p:nvSpPr>
          <p:spPr bwMode="auto">
            <a:xfrm>
              <a:off x="4976447" y="1332424"/>
              <a:ext cx="1549429" cy="523322"/>
            </a:xfrm>
            <a:prstGeom prst="rect">
              <a:avLst/>
            </a:prstGeom>
            <a:solidFill>
              <a:srgbClr val="CCFFFF">
                <a:alpha val="50195"/>
              </a:srgbClr>
            </a:solidFill>
            <a:ln w="9525">
              <a:solidFill>
                <a:schemeClr val="tx1"/>
              </a:solidFill>
              <a:miter lim="800000"/>
              <a:headEnd/>
              <a:tailEnd/>
            </a:ln>
          </p:spPr>
          <p:txBody>
            <a:bodyPr>
              <a:spAutoFit/>
            </a:bodyPr>
            <a:lstStyle/>
            <a:p>
              <a:pPr algn="ctr" eaLnBrk="1" hangingPunct="1"/>
              <a:r>
                <a:rPr lang="fr-FR" altLang="fr-FR" sz="1400" b="1">
                  <a:solidFill>
                    <a:srgbClr val="000000"/>
                  </a:solidFill>
                  <a:cs typeface="Times New Roman" pitchFamily="18" charset="0"/>
                </a:rPr>
                <a:t>Consultations gériatriques</a:t>
              </a:r>
            </a:p>
          </p:txBody>
        </p:sp>
        <p:sp>
          <p:nvSpPr>
            <p:cNvPr id="11288" name="Text Box 10"/>
            <p:cNvSpPr txBox="1">
              <a:spLocks noChangeArrowheads="1"/>
            </p:cNvSpPr>
            <p:nvPr/>
          </p:nvSpPr>
          <p:spPr bwMode="auto">
            <a:xfrm>
              <a:off x="6702424" y="1297996"/>
              <a:ext cx="2276187" cy="461755"/>
            </a:xfrm>
            <a:prstGeom prst="rect">
              <a:avLst/>
            </a:prstGeom>
            <a:solidFill>
              <a:srgbClr val="CCFFFF">
                <a:alpha val="50195"/>
              </a:srgbClr>
            </a:solidFill>
            <a:ln w="9525">
              <a:solidFill>
                <a:schemeClr val="tx1"/>
              </a:solidFill>
              <a:miter lim="800000"/>
              <a:headEnd/>
              <a:tailEnd/>
            </a:ln>
          </p:spPr>
          <p:txBody>
            <a:bodyPr>
              <a:spAutoFit/>
            </a:bodyPr>
            <a:lstStyle/>
            <a:p>
              <a:pPr algn="ctr" eaLnBrk="1" hangingPunct="1"/>
              <a:r>
                <a:rPr lang="fr-FR" altLang="fr-FR" sz="1400" b="1">
                  <a:solidFill>
                    <a:srgbClr val="000000"/>
                  </a:solidFill>
                  <a:cs typeface="Times New Roman" pitchFamily="18" charset="0"/>
                </a:rPr>
                <a:t>onco-gériatrique:</a:t>
              </a:r>
            </a:p>
            <a:p>
              <a:pPr algn="ctr" eaLnBrk="1" hangingPunct="1"/>
              <a:r>
                <a:rPr lang="fr-FR" altLang="fr-FR" sz="1000">
                  <a:solidFill>
                    <a:srgbClr val="000000"/>
                  </a:solidFill>
                  <a:cs typeface="Times New Roman" pitchFamily="18" charset="0"/>
                </a:rPr>
                <a:t>Metz Tessy</a:t>
              </a:r>
            </a:p>
          </p:txBody>
        </p:sp>
        <p:sp>
          <p:nvSpPr>
            <p:cNvPr id="11289" name="Text Box 10"/>
            <p:cNvSpPr txBox="1">
              <a:spLocks noChangeArrowheads="1"/>
            </p:cNvSpPr>
            <p:nvPr/>
          </p:nvSpPr>
          <p:spPr bwMode="auto">
            <a:xfrm>
              <a:off x="6702423" y="1763311"/>
              <a:ext cx="2276186" cy="461665"/>
            </a:xfrm>
            <a:prstGeom prst="rect">
              <a:avLst/>
            </a:prstGeom>
            <a:solidFill>
              <a:srgbClr val="CCFFFF">
                <a:alpha val="50195"/>
              </a:srgbClr>
            </a:solidFill>
            <a:ln w="9525">
              <a:solidFill>
                <a:schemeClr val="tx1"/>
              </a:solidFill>
              <a:miter lim="800000"/>
              <a:headEnd/>
              <a:tailEnd/>
            </a:ln>
          </p:spPr>
          <p:txBody>
            <a:bodyPr>
              <a:spAutoFit/>
            </a:bodyPr>
            <a:lstStyle/>
            <a:p>
              <a:pPr algn="ctr" eaLnBrk="1" hangingPunct="1"/>
              <a:r>
                <a:rPr lang="fr-FR" altLang="fr-FR" sz="1400" b="1">
                  <a:solidFill>
                    <a:srgbClr val="000000"/>
                  </a:solidFill>
                  <a:cs typeface="Times New Roman" pitchFamily="18" charset="0"/>
                </a:rPr>
                <a:t>équilibre et chute</a:t>
              </a:r>
            </a:p>
            <a:p>
              <a:pPr algn="ctr" eaLnBrk="1" hangingPunct="1"/>
              <a:r>
                <a:rPr lang="fr-FR" altLang="fr-FR" sz="1000" b="1">
                  <a:solidFill>
                    <a:srgbClr val="000000"/>
                  </a:solidFill>
                  <a:cs typeface="Times New Roman" pitchFamily="18" charset="0"/>
                </a:rPr>
                <a:t> </a:t>
              </a:r>
              <a:r>
                <a:rPr lang="fr-FR" altLang="fr-FR" sz="1000">
                  <a:solidFill>
                    <a:srgbClr val="000000"/>
                  </a:solidFill>
                  <a:cs typeface="Times New Roman" pitchFamily="18" charset="0"/>
                </a:rPr>
                <a:t>site Seynod</a:t>
              </a:r>
            </a:p>
          </p:txBody>
        </p:sp>
        <p:sp>
          <p:nvSpPr>
            <p:cNvPr id="11290" name="Text Box 10"/>
            <p:cNvSpPr txBox="1">
              <a:spLocks noChangeArrowheads="1"/>
            </p:cNvSpPr>
            <p:nvPr/>
          </p:nvSpPr>
          <p:spPr bwMode="auto">
            <a:xfrm>
              <a:off x="6720680" y="2411056"/>
              <a:ext cx="2257932" cy="307777"/>
            </a:xfrm>
            <a:prstGeom prst="rect">
              <a:avLst/>
            </a:prstGeom>
            <a:solidFill>
              <a:srgbClr val="FF99CC">
                <a:alpha val="50195"/>
              </a:srgbClr>
            </a:solidFill>
            <a:ln w="9525">
              <a:solidFill>
                <a:srgbClr val="000000"/>
              </a:solidFill>
              <a:miter lim="800000"/>
              <a:headEnd/>
              <a:tailEnd/>
            </a:ln>
          </p:spPr>
          <p:txBody>
            <a:bodyPr>
              <a:spAutoFit/>
            </a:bodyPr>
            <a:lstStyle/>
            <a:p>
              <a:pPr algn="ctr"/>
              <a:r>
                <a:rPr lang="fr-FR" altLang="fr-FR" sz="1400" b="1" i="1">
                  <a:solidFill>
                    <a:srgbClr val="000000"/>
                  </a:solidFill>
                </a:rPr>
                <a:t>prévention de la iatrogenèse</a:t>
              </a:r>
            </a:p>
          </p:txBody>
        </p:sp>
        <p:sp>
          <p:nvSpPr>
            <p:cNvPr id="11291" name="Text Box 10"/>
            <p:cNvSpPr txBox="1">
              <a:spLocks noChangeArrowheads="1"/>
            </p:cNvSpPr>
            <p:nvPr/>
          </p:nvSpPr>
          <p:spPr bwMode="auto">
            <a:xfrm>
              <a:off x="6679584" y="802363"/>
              <a:ext cx="2276187" cy="461665"/>
            </a:xfrm>
            <a:prstGeom prst="rect">
              <a:avLst/>
            </a:prstGeom>
            <a:solidFill>
              <a:srgbClr val="CCFFFF">
                <a:alpha val="50195"/>
              </a:srgbClr>
            </a:solidFill>
            <a:ln w="9525">
              <a:solidFill>
                <a:schemeClr val="tx1"/>
              </a:solidFill>
              <a:miter lim="800000"/>
              <a:headEnd/>
              <a:tailEnd/>
            </a:ln>
          </p:spPr>
          <p:txBody>
            <a:bodyPr>
              <a:spAutoFit/>
            </a:bodyPr>
            <a:lstStyle/>
            <a:p>
              <a:pPr algn="ctr" eaLnBrk="1" hangingPunct="1"/>
              <a:r>
                <a:rPr lang="fr-FR" altLang="fr-FR" sz="1400" b="1">
                  <a:solidFill>
                    <a:srgbClr val="000000"/>
                  </a:solidFill>
                  <a:cs typeface="Times New Roman" pitchFamily="18" charset="0"/>
                </a:rPr>
                <a:t>psycho-gériatrique: </a:t>
              </a:r>
            </a:p>
            <a:p>
              <a:pPr algn="ctr" eaLnBrk="1" hangingPunct="1"/>
              <a:r>
                <a:rPr lang="fr-FR" altLang="fr-FR" sz="1000">
                  <a:solidFill>
                    <a:srgbClr val="000000"/>
                  </a:solidFill>
                  <a:cs typeface="Times New Roman" pitchFamily="18" charset="0"/>
                </a:rPr>
                <a:t>Metz Tessy</a:t>
              </a:r>
            </a:p>
          </p:txBody>
        </p:sp>
        <p:sp>
          <p:nvSpPr>
            <p:cNvPr id="11292" name="Accolade ouvrante 5"/>
            <p:cNvSpPr>
              <a:spLocks/>
            </p:cNvSpPr>
            <p:nvPr/>
          </p:nvSpPr>
          <p:spPr bwMode="auto">
            <a:xfrm>
              <a:off x="6488540" y="284724"/>
              <a:ext cx="213885" cy="2434110"/>
            </a:xfrm>
            <a:prstGeom prst="leftBrace">
              <a:avLst>
                <a:gd name="adj1" fmla="val 8325"/>
                <a:gd name="adj2" fmla="val 50000"/>
              </a:avLst>
            </a:prstGeom>
            <a:solidFill>
              <a:srgbClr val="00B0F0"/>
            </a:solidFill>
            <a:ln w="9525" algn="ctr">
              <a:noFill/>
              <a:round/>
              <a:headEnd/>
              <a:tailEnd/>
            </a:ln>
          </p:spPr>
          <p:txBody>
            <a:bodyPr/>
            <a:lstStyle/>
            <a:p>
              <a:endParaRPr lang="fr-FR"/>
            </a:p>
          </p:txBody>
        </p:sp>
      </p:grpSp>
      <p:sp>
        <p:nvSpPr>
          <p:cNvPr id="8" name="Flèche courbée vers la droite 7"/>
          <p:cNvSpPr/>
          <p:nvPr/>
        </p:nvSpPr>
        <p:spPr bwMode="auto">
          <a:xfrm>
            <a:off x="50800" y="700088"/>
            <a:ext cx="265113" cy="825500"/>
          </a:xfrm>
          <a:prstGeom prst="curvedRightArrow">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a:lstStyle/>
          <a:p>
            <a:pPr>
              <a:defRPr/>
            </a:pPr>
            <a:endParaRPr lang="fr-FR"/>
          </a:p>
        </p:txBody>
      </p:sp>
      <p:grpSp>
        <p:nvGrpSpPr>
          <p:cNvPr id="6" name="Groupe 8"/>
          <p:cNvGrpSpPr>
            <a:grpSpLocks/>
          </p:cNvGrpSpPr>
          <p:nvPr/>
        </p:nvGrpSpPr>
        <p:grpSpPr bwMode="auto">
          <a:xfrm>
            <a:off x="2257425" y="3643313"/>
            <a:ext cx="2133600" cy="1108075"/>
            <a:chOff x="2257709" y="3643874"/>
            <a:chExt cx="2133600" cy="1107996"/>
          </a:xfrm>
        </p:grpSpPr>
        <p:sp>
          <p:nvSpPr>
            <p:cNvPr id="11284" name="Text Box 7"/>
            <p:cNvSpPr txBox="1">
              <a:spLocks noChangeArrowheads="1"/>
            </p:cNvSpPr>
            <p:nvPr/>
          </p:nvSpPr>
          <p:spPr bwMode="auto">
            <a:xfrm>
              <a:off x="2257709" y="3643874"/>
              <a:ext cx="2133600" cy="830997"/>
            </a:xfrm>
            <a:prstGeom prst="rect">
              <a:avLst/>
            </a:prstGeom>
            <a:solidFill>
              <a:srgbClr val="CCFFFF">
                <a:alpha val="50195"/>
              </a:srgbClr>
            </a:solidFill>
            <a:ln w="9525">
              <a:solidFill>
                <a:schemeClr val="tx1"/>
              </a:solidFill>
              <a:miter lim="800000"/>
              <a:headEnd/>
              <a:tailEnd/>
            </a:ln>
          </p:spPr>
          <p:txBody>
            <a:bodyPr>
              <a:spAutoFit/>
            </a:bodyPr>
            <a:lstStyle/>
            <a:p>
              <a:pPr algn="ctr" eaLnBrk="1" hangingPunct="1"/>
              <a:r>
                <a:rPr lang="fr-FR" altLang="fr-FR" sz="1400" b="1">
                  <a:solidFill>
                    <a:srgbClr val="000000"/>
                  </a:solidFill>
                  <a:cs typeface="Times New Roman" pitchFamily="18" charset="0"/>
                </a:rPr>
                <a:t>Court Séjour gériatrique: </a:t>
              </a:r>
            </a:p>
            <a:p>
              <a:pPr algn="ctr" eaLnBrk="1" hangingPunct="1"/>
              <a:r>
                <a:rPr lang="fr-FR" altLang="fr-FR" sz="1000" b="1">
                  <a:solidFill>
                    <a:srgbClr val="000000"/>
                  </a:solidFill>
                  <a:cs typeface="Times New Roman" pitchFamily="18" charset="0"/>
                </a:rPr>
                <a:t>35 lits Metz Tessy 20 lits Saint-Julien</a:t>
              </a:r>
            </a:p>
          </p:txBody>
        </p:sp>
        <p:sp>
          <p:nvSpPr>
            <p:cNvPr id="11285" name="Text Box 12"/>
            <p:cNvSpPr txBox="1">
              <a:spLocks noChangeArrowheads="1"/>
            </p:cNvSpPr>
            <p:nvPr/>
          </p:nvSpPr>
          <p:spPr bwMode="auto">
            <a:xfrm>
              <a:off x="2320570" y="4474871"/>
              <a:ext cx="2007878" cy="276999"/>
            </a:xfrm>
            <a:prstGeom prst="rect">
              <a:avLst/>
            </a:prstGeom>
            <a:solidFill>
              <a:srgbClr val="FF99CC">
                <a:alpha val="50195"/>
              </a:srgbClr>
            </a:solidFill>
            <a:ln w="9525">
              <a:solidFill>
                <a:srgbClr val="000000"/>
              </a:solidFill>
              <a:miter lim="800000"/>
              <a:headEnd/>
              <a:tailEnd/>
            </a:ln>
          </p:spPr>
          <p:txBody>
            <a:bodyPr>
              <a:spAutoFit/>
            </a:bodyPr>
            <a:lstStyle/>
            <a:p>
              <a:pPr algn="ctr"/>
              <a:r>
                <a:rPr lang="fr-FR" altLang="fr-FR" sz="1200" b="1" i="1">
                  <a:solidFill>
                    <a:srgbClr val="000000"/>
                  </a:solidFill>
                </a:rPr>
                <a:t>Lits d’orthopédie-Gériatrie</a:t>
              </a: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4"/>
          <p:cNvSpPr txBox="1">
            <a:spLocks noChangeArrowheads="1"/>
          </p:cNvSpPr>
          <p:nvPr/>
        </p:nvSpPr>
        <p:spPr bwMode="auto">
          <a:xfrm>
            <a:off x="250825" y="4149725"/>
            <a:ext cx="1797050" cy="277813"/>
          </a:xfrm>
          <a:prstGeom prst="rect">
            <a:avLst/>
          </a:prstGeom>
          <a:solidFill>
            <a:srgbClr val="92D050">
              <a:alpha val="50195"/>
            </a:srgbClr>
          </a:solidFill>
          <a:ln w="38100">
            <a:solidFill>
              <a:schemeClr val="tx1"/>
            </a:solidFill>
            <a:miter lim="800000"/>
            <a:headEnd/>
            <a:tailEnd/>
          </a:ln>
        </p:spPr>
        <p:txBody>
          <a:bodyPr>
            <a:spAutoFit/>
          </a:bodyPr>
          <a:lstStyle/>
          <a:p>
            <a:pPr algn="ctr"/>
            <a:r>
              <a:rPr lang="fr-FR" sz="1200" b="1">
                <a:solidFill>
                  <a:srgbClr val="000000"/>
                </a:solidFill>
                <a:cs typeface="Times New Roman" pitchFamily="18" charset="0"/>
              </a:rPr>
              <a:t>SSR  autres …</a:t>
            </a:r>
          </a:p>
        </p:txBody>
      </p:sp>
      <p:sp>
        <p:nvSpPr>
          <p:cNvPr id="12291" name="Text Box 14"/>
          <p:cNvSpPr txBox="1">
            <a:spLocks noChangeArrowheads="1"/>
          </p:cNvSpPr>
          <p:nvPr/>
        </p:nvSpPr>
        <p:spPr bwMode="auto">
          <a:xfrm>
            <a:off x="6804025" y="3497263"/>
            <a:ext cx="2087563" cy="1016000"/>
          </a:xfrm>
          <a:prstGeom prst="rect">
            <a:avLst/>
          </a:prstGeom>
          <a:solidFill>
            <a:srgbClr val="92D050">
              <a:alpha val="50195"/>
            </a:srgbClr>
          </a:solidFill>
          <a:ln w="38100">
            <a:solidFill>
              <a:schemeClr val="tx1"/>
            </a:solidFill>
            <a:miter lim="800000"/>
            <a:headEnd/>
            <a:tailEnd/>
          </a:ln>
        </p:spPr>
        <p:txBody>
          <a:bodyPr>
            <a:spAutoFit/>
          </a:bodyPr>
          <a:lstStyle/>
          <a:p>
            <a:pPr algn="ctr"/>
            <a:r>
              <a:rPr lang="fr-FR" sz="2000">
                <a:solidFill>
                  <a:srgbClr val="000000"/>
                </a:solidFill>
                <a:cs typeface="Times New Roman" pitchFamily="18" charset="0"/>
              </a:rPr>
              <a:t>Equipe Spécialisée Alzheimer</a:t>
            </a:r>
          </a:p>
        </p:txBody>
      </p:sp>
      <p:sp>
        <p:nvSpPr>
          <p:cNvPr id="12292" name="Text Box 14"/>
          <p:cNvSpPr txBox="1">
            <a:spLocks noChangeArrowheads="1"/>
          </p:cNvSpPr>
          <p:nvPr/>
        </p:nvSpPr>
        <p:spPr bwMode="auto">
          <a:xfrm>
            <a:off x="2522538" y="620713"/>
            <a:ext cx="3830637" cy="708025"/>
          </a:xfrm>
          <a:prstGeom prst="rect">
            <a:avLst/>
          </a:prstGeom>
          <a:solidFill>
            <a:srgbClr val="92D050">
              <a:alpha val="50195"/>
            </a:srgbClr>
          </a:solidFill>
          <a:ln w="38100">
            <a:solidFill>
              <a:schemeClr val="tx1"/>
            </a:solidFill>
            <a:miter lim="800000"/>
            <a:headEnd/>
            <a:tailEnd/>
          </a:ln>
        </p:spPr>
        <p:txBody>
          <a:bodyPr>
            <a:spAutoFit/>
          </a:bodyPr>
          <a:lstStyle/>
          <a:p>
            <a:pPr algn="ctr"/>
            <a:r>
              <a:rPr lang="fr-FR" sz="2000">
                <a:solidFill>
                  <a:srgbClr val="000000"/>
                </a:solidFill>
                <a:cs typeface="Times New Roman" pitchFamily="18" charset="0"/>
              </a:rPr>
              <a:t>Médecin traitant</a:t>
            </a:r>
          </a:p>
          <a:p>
            <a:pPr algn="ctr"/>
            <a:r>
              <a:rPr lang="fr-FR" sz="2000">
                <a:solidFill>
                  <a:srgbClr val="000000"/>
                </a:solidFill>
                <a:cs typeface="Times New Roman" pitchFamily="18" charset="0"/>
              </a:rPr>
              <a:t>médecin coordonnateur EHPAD</a:t>
            </a:r>
          </a:p>
        </p:txBody>
      </p:sp>
      <p:sp>
        <p:nvSpPr>
          <p:cNvPr id="12293" name="Text Box 14"/>
          <p:cNvSpPr txBox="1">
            <a:spLocks noChangeArrowheads="1"/>
          </p:cNvSpPr>
          <p:nvPr/>
        </p:nvSpPr>
        <p:spPr bwMode="auto">
          <a:xfrm>
            <a:off x="3779838" y="6334125"/>
            <a:ext cx="2085975" cy="400050"/>
          </a:xfrm>
          <a:prstGeom prst="rect">
            <a:avLst/>
          </a:prstGeom>
          <a:solidFill>
            <a:srgbClr val="92D050">
              <a:alpha val="50195"/>
            </a:srgbClr>
          </a:solidFill>
          <a:ln w="38100">
            <a:solidFill>
              <a:schemeClr val="tx1"/>
            </a:solidFill>
            <a:miter lim="800000"/>
            <a:headEnd/>
            <a:tailEnd/>
          </a:ln>
        </p:spPr>
        <p:txBody>
          <a:bodyPr>
            <a:spAutoFit/>
          </a:bodyPr>
          <a:lstStyle/>
          <a:p>
            <a:pPr algn="ctr"/>
            <a:r>
              <a:rPr lang="fr-FR" sz="2000">
                <a:solidFill>
                  <a:srgbClr val="000000"/>
                </a:solidFill>
                <a:cs typeface="Times New Roman" pitchFamily="18" charset="0"/>
              </a:rPr>
              <a:t>FAM les Iris</a:t>
            </a:r>
          </a:p>
        </p:txBody>
      </p:sp>
      <p:sp>
        <p:nvSpPr>
          <p:cNvPr id="12294" name="Text Box 14"/>
          <p:cNvSpPr txBox="1">
            <a:spLocks noChangeArrowheads="1"/>
          </p:cNvSpPr>
          <p:nvPr/>
        </p:nvSpPr>
        <p:spPr bwMode="auto">
          <a:xfrm>
            <a:off x="4357688" y="5195888"/>
            <a:ext cx="2085975" cy="708025"/>
          </a:xfrm>
          <a:prstGeom prst="rect">
            <a:avLst/>
          </a:prstGeom>
          <a:solidFill>
            <a:srgbClr val="92D050">
              <a:alpha val="50195"/>
            </a:srgbClr>
          </a:solidFill>
          <a:ln w="38100">
            <a:solidFill>
              <a:schemeClr val="tx1"/>
            </a:solidFill>
            <a:miter lim="800000"/>
            <a:headEnd/>
            <a:tailEnd/>
          </a:ln>
        </p:spPr>
        <p:txBody>
          <a:bodyPr>
            <a:spAutoFit/>
          </a:bodyPr>
          <a:lstStyle/>
          <a:p>
            <a:pPr algn="ctr"/>
            <a:r>
              <a:rPr lang="fr-FR" sz="2000">
                <a:solidFill>
                  <a:srgbClr val="000000"/>
                </a:solidFill>
                <a:cs typeface="Times New Roman" pitchFamily="18" charset="0"/>
              </a:rPr>
              <a:t>SSIAD</a:t>
            </a:r>
          </a:p>
          <a:p>
            <a:pPr algn="ctr"/>
            <a:r>
              <a:rPr lang="fr-FR" sz="2000">
                <a:solidFill>
                  <a:srgbClr val="000000"/>
                </a:solidFill>
                <a:cs typeface="Times New Roman" pitchFamily="18" charset="0"/>
              </a:rPr>
              <a:t>SAD</a:t>
            </a:r>
          </a:p>
        </p:txBody>
      </p:sp>
      <p:sp>
        <p:nvSpPr>
          <p:cNvPr id="12295" name="Text Box 14"/>
          <p:cNvSpPr txBox="1">
            <a:spLocks noChangeArrowheads="1"/>
          </p:cNvSpPr>
          <p:nvPr/>
        </p:nvSpPr>
        <p:spPr bwMode="auto">
          <a:xfrm>
            <a:off x="179388" y="2708275"/>
            <a:ext cx="2087562" cy="954088"/>
          </a:xfrm>
          <a:prstGeom prst="rect">
            <a:avLst/>
          </a:prstGeom>
          <a:solidFill>
            <a:srgbClr val="92D050">
              <a:alpha val="50195"/>
            </a:srgbClr>
          </a:solidFill>
          <a:ln w="38100">
            <a:solidFill>
              <a:schemeClr val="tx1"/>
            </a:solidFill>
            <a:miter lim="800000"/>
            <a:headEnd/>
            <a:tailEnd/>
          </a:ln>
        </p:spPr>
        <p:txBody>
          <a:bodyPr>
            <a:spAutoFit/>
          </a:bodyPr>
          <a:lstStyle/>
          <a:p>
            <a:pPr algn="ctr"/>
            <a:r>
              <a:rPr lang="fr-FR" sz="1400">
                <a:solidFill>
                  <a:srgbClr val="000000"/>
                </a:solidFill>
                <a:cs typeface="Times New Roman" pitchFamily="18" charset="0"/>
              </a:rPr>
              <a:t>Plateaux techniques hospitaliers</a:t>
            </a:r>
          </a:p>
          <a:p>
            <a:pPr algn="ctr"/>
            <a:r>
              <a:rPr lang="fr-FR" sz="1400">
                <a:solidFill>
                  <a:srgbClr val="000000"/>
                </a:solidFill>
                <a:cs typeface="Times New Roman" pitchFamily="18" charset="0"/>
              </a:rPr>
              <a:t>MCO, EMASP, Douleur, Hygiène, HAD…</a:t>
            </a:r>
          </a:p>
        </p:txBody>
      </p:sp>
      <p:sp>
        <p:nvSpPr>
          <p:cNvPr id="12296" name="Text Box 14"/>
          <p:cNvSpPr txBox="1">
            <a:spLocks noChangeArrowheads="1"/>
          </p:cNvSpPr>
          <p:nvPr/>
        </p:nvSpPr>
        <p:spPr bwMode="auto">
          <a:xfrm>
            <a:off x="6986588" y="2452688"/>
            <a:ext cx="2087562" cy="708025"/>
          </a:xfrm>
          <a:prstGeom prst="rect">
            <a:avLst/>
          </a:prstGeom>
          <a:solidFill>
            <a:srgbClr val="92D050">
              <a:alpha val="50195"/>
            </a:srgbClr>
          </a:solidFill>
          <a:ln w="38100">
            <a:solidFill>
              <a:schemeClr val="tx1"/>
            </a:solidFill>
            <a:miter lim="800000"/>
            <a:headEnd/>
            <a:tailEnd/>
          </a:ln>
        </p:spPr>
        <p:txBody>
          <a:bodyPr>
            <a:spAutoFit/>
          </a:bodyPr>
          <a:lstStyle/>
          <a:p>
            <a:pPr algn="ctr"/>
            <a:r>
              <a:rPr lang="fr-FR" sz="2000">
                <a:solidFill>
                  <a:srgbClr val="000000"/>
                </a:solidFill>
                <a:cs typeface="Times New Roman" pitchFamily="18" charset="0"/>
              </a:rPr>
              <a:t>Haute-Savoie Alzheimer</a:t>
            </a:r>
          </a:p>
        </p:txBody>
      </p:sp>
      <p:sp>
        <p:nvSpPr>
          <p:cNvPr id="12297" name="Text Box 14"/>
          <p:cNvSpPr txBox="1">
            <a:spLocks noChangeArrowheads="1"/>
          </p:cNvSpPr>
          <p:nvPr/>
        </p:nvSpPr>
        <p:spPr bwMode="auto">
          <a:xfrm>
            <a:off x="211138" y="315913"/>
            <a:ext cx="2087562" cy="401637"/>
          </a:xfrm>
          <a:prstGeom prst="rect">
            <a:avLst/>
          </a:prstGeom>
          <a:solidFill>
            <a:srgbClr val="92D050">
              <a:alpha val="50195"/>
            </a:srgbClr>
          </a:solidFill>
          <a:ln w="38100">
            <a:solidFill>
              <a:schemeClr val="tx1"/>
            </a:solidFill>
            <a:miter lim="800000"/>
            <a:headEnd/>
            <a:tailEnd/>
          </a:ln>
        </p:spPr>
        <p:txBody>
          <a:bodyPr>
            <a:spAutoFit/>
          </a:bodyPr>
          <a:lstStyle/>
          <a:p>
            <a:pPr algn="ctr"/>
            <a:r>
              <a:rPr lang="fr-FR" sz="2000">
                <a:solidFill>
                  <a:srgbClr val="000000"/>
                </a:solidFill>
                <a:cs typeface="Times New Roman" pitchFamily="18" charset="0"/>
              </a:rPr>
              <a:t>EHPAD</a:t>
            </a:r>
          </a:p>
        </p:txBody>
      </p:sp>
      <p:sp>
        <p:nvSpPr>
          <p:cNvPr id="12298" name="Text Box 14"/>
          <p:cNvSpPr txBox="1">
            <a:spLocks noChangeArrowheads="1"/>
          </p:cNvSpPr>
          <p:nvPr/>
        </p:nvSpPr>
        <p:spPr bwMode="auto">
          <a:xfrm>
            <a:off x="6054725" y="1406525"/>
            <a:ext cx="2763838" cy="400050"/>
          </a:xfrm>
          <a:prstGeom prst="rect">
            <a:avLst/>
          </a:prstGeom>
          <a:solidFill>
            <a:srgbClr val="92D050">
              <a:alpha val="50195"/>
            </a:srgbClr>
          </a:solidFill>
          <a:ln w="38100">
            <a:solidFill>
              <a:schemeClr val="tx1"/>
            </a:solidFill>
            <a:miter lim="800000"/>
            <a:headEnd/>
            <a:tailEnd/>
          </a:ln>
        </p:spPr>
        <p:txBody>
          <a:bodyPr>
            <a:spAutoFit/>
          </a:bodyPr>
          <a:lstStyle/>
          <a:p>
            <a:pPr algn="ctr"/>
            <a:r>
              <a:rPr lang="fr-FR" sz="2000">
                <a:solidFill>
                  <a:srgbClr val="000000"/>
                </a:solidFill>
                <a:cs typeface="Times New Roman" pitchFamily="18" charset="0"/>
              </a:rPr>
              <a:t>Infirmières libérales</a:t>
            </a:r>
          </a:p>
        </p:txBody>
      </p:sp>
      <p:sp>
        <p:nvSpPr>
          <p:cNvPr id="12299" name="Text Box 14"/>
          <p:cNvSpPr txBox="1">
            <a:spLocks noChangeArrowheads="1"/>
          </p:cNvSpPr>
          <p:nvPr/>
        </p:nvSpPr>
        <p:spPr bwMode="auto">
          <a:xfrm>
            <a:off x="6443663" y="706438"/>
            <a:ext cx="2700337" cy="400050"/>
          </a:xfrm>
          <a:prstGeom prst="rect">
            <a:avLst/>
          </a:prstGeom>
          <a:solidFill>
            <a:srgbClr val="92D050">
              <a:alpha val="50195"/>
            </a:srgbClr>
          </a:solidFill>
          <a:ln w="38100">
            <a:solidFill>
              <a:schemeClr val="tx1"/>
            </a:solidFill>
            <a:miter lim="800000"/>
            <a:headEnd/>
            <a:tailEnd/>
          </a:ln>
        </p:spPr>
        <p:txBody>
          <a:bodyPr>
            <a:spAutoFit/>
          </a:bodyPr>
          <a:lstStyle/>
          <a:p>
            <a:pPr algn="ctr"/>
            <a:r>
              <a:rPr lang="fr-FR" sz="2000">
                <a:solidFill>
                  <a:srgbClr val="000000"/>
                </a:solidFill>
                <a:cs typeface="Times New Roman" pitchFamily="18" charset="0"/>
              </a:rPr>
              <a:t>Orthophonistes libéraux</a:t>
            </a:r>
          </a:p>
        </p:txBody>
      </p:sp>
      <p:sp>
        <p:nvSpPr>
          <p:cNvPr id="12300" name="Text Box 14"/>
          <p:cNvSpPr txBox="1">
            <a:spLocks noChangeArrowheads="1"/>
          </p:cNvSpPr>
          <p:nvPr/>
        </p:nvSpPr>
        <p:spPr bwMode="auto">
          <a:xfrm>
            <a:off x="5929313" y="115888"/>
            <a:ext cx="2087562" cy="401637"/>
          </a:xfrm>
          <a:prstGeom prst="rect">
            <a:avLst/>
          </a:prstGeom>
          <a:solidFill>
            <a:srgbClr val="92D050">
              <a:alpha val="50195"/>
            </a:srgbClr>
          </a:solidFill>
          <a:ln w="38100">
            <a:solidFill>
              <a:schemeClr val="tx1"/>
            </a:solidFill>
            <a:miter lim="800000"/>
            <a:headEnd/>
            <a:tailEnd/>
          </a:ln>
        </p:spPr>
        <p:txBody>
          <a:bodyPr>
            <a:spAutoFit/>
          </a:bodyPr>
          <a:lstStyle/>
          <a:p>
            <a:pPr algn="ctr"/>
            <a:r>
              <a:rPr lang="fr-FR" sz="2000">
                <a:solidFill>
                  <a:srgbClr val="000000"/>
                </a:solidFill>
                <a:cs typeface="Times New Roman" pitchFamily="18" charset="0"/>
              </a:rPr>
              <a:t>Kiné libéraux</a:t>
            </a:r>
          </a:p>
        </p:txBody>
      </p:sp>
      <p:sp>
        <p:nvSpPr>
          <p:cNvPr id="12301" name="Text Box 14"/>
          <p:cNvSpPr txBox="1">
            <a:spLocks noChangeArrowheads="1"/>
          </p:cNvSpPr>
          <p:nvPr/>
        </p:nvSpPr>
        <p:spPr bwMode="auto">
          <a:xfrm>
            <a:off x="312738" y="1484313"/>
            <a:ext cx="1906587" cy="400050"/>
          </a:xfrm>
          <a:prstGeom prst="rect">
            <a:avLst/>
          </a:prstGeom>
          <a:solidFill>
            <a:srgbClr val="92D050">
              <a:alpha val="50195"/>
            </a:srgbClr>
          </a:solidFill>
          <a:ln w="38100">
            <a:solidFill>
              <a:schemeClr val="tx1"/>
            </a:solidFill>
            <a:miter lim="800000"/>
            <a:headEnd/>
            <a:tailEnd/>
          </a:ln>
        </p:spPr>
        <p:txBody>
          <a:bodyPr>
            <a:spAutoFit/>
          </a:bodyPr>
          <a:lstStyle/>
          <a:p>
            <a:pPr algn="ctr"/>
            <a:r>
              <a:rPr lang="fr-FR" sz="2000">
                <a:solidFill>
                  <a:srgbClr val="000000"/>
                </a:solidFill>
                <a:cs typeface="Times New Roman" pitchFamily="18" charset="0"/>
              </a:rPr>
              <a:t>Accueil de jour</a:t>
            </a:r>
          </a:p>
        </p:txBody>
      </p:sp>
      <p:sp>
        <p:nvSpPr>
          <p:cNvPr id="12302" name="Text Box 14"/>
          <p:cNvSpPr txBox="1">
            <a:spLocks noChangeArrowheads="1"/>
          </p:cNvSpPr>
          <p:nvPr/>
        </p:nvSpPr>
        <p:spPr bwMode="auto">
          <a:xfrm>
            <a:off x="6732588" y="4843463"/>
            <a:ext cx="2085975" cy="400050"/>
          </a:xfrm>
          <a:prstGeom prst="rect">
            <a:avLst/>
          </a:prstGeom>
          <a:solidFill>
            <a:srgbClr val="92D050">
              <a:alpha val="50195"/>
            </a:srgbClr>
          </a:solidFill>
          <a:ln w="38100">
            <a:solidFill>
              <a:schemeClr val="tx1"/>
            </a:solidFill>
            <a:miter lim="800000"/>
            <a:headEnd/>
            <a:tailEnd/>
          </a:ln>
        </p:spPr>
        <p:txBody>
          <a:bodyPr>
            <a:spAutoFit/>
          </a:bodyPr>
          <a:lstStyle/>
          <a:p>
            <a:pPr algn="ctr"/>
            <a:r>
              <a:rPr lang="fr-FR" sz="2000">
                <a:solidFill>
                  <a:srgbClr val="000000"/>
                </a:solidFill>
                <a:cs typeface="Times New Roman" pitchFamily="18" charset="0"/>
              </a:rPr>
              <a:t>EMS du CG</a:t>
            </a:r>
          </a:p>
        </p:txBody>
      </p:sp>
      <p:sp>
        <p:nvSpPr>
          <p:cNvPr id="12303" name="Text Box 14"/>
          <p:cNvSpPr txBox="1">
            <a:spLocks noChangeArrowheads="1"/>
          </p:cNvSpPr>
          <p:nvPr/>
        </p:nvSpPr>
        <p:spPr bwMode="auto">
          <a:xfrm>
            <a:off x="6732588" y="6308725"/>
            <a:ext cx="2085975" cy="400050"/>
          </a:xfrm>
          <a:prstGeom prst="rect">
            <a:avLst/>
          </a:prstGeom>
          <a:solidFill>
            <a:srgbClr val="92D050">
              <a:alpha val="50195"/>
            </a:srgbClr>
          </a:solidFill>
          <a:ln w="38100">
            <a:solidFill>
              <a:schemeClr val="tx1"/>
            </a:solidFill>
            <a:miter lim="800000"/>
            <a:headEnd/>
            <a:tailEnd/>
          </a:ln>
        </p:spPr>
        <p:txBody>
          <a:bodyPr>
            <a:spAutoFit/>
          </a:bodyPr>
          <a:lstStyle/>
          <a:p>
            <a:pPr algn="ctr"/>
            <a:r>
              <a:rPr lang="fr-FR" sz="2000">
                <a:solidFill>
                  <a:srgbClr val="000000"/>
                </a:solidFill>
                <a:cs typeface="Times New Roman" pitchFamily="18" charset="0"/>
              </a:rPr>
              <a:t>...</a:t>
            </a:r>
          </a:p>
        </p:txBody>
      </p:sp>
      <p:pic>
        <p:nvPicPr>
          <p:cNvPr id="12304" name="Picture 2"/>
          <p:cNvPicPr>
            <a:picLocks noChangeAspect="1" noChangeArrowheads="1"/>
          </p:cNvPicPr>
          <p:nvPr/>
        </p:nvPicPr>
        <p:blipFill>
          <a:blip r:embed="rId2" cstate="print"/>
          <a:srcRect/>
          <a:stretch>
            <a:fillRect/>
          </a:stretch>
        </p:blipFill>
        <p:spPr bwMode="auto">
          <a:xfrm>
            <a:off x="2411413" y="1844675"/>
            <a:ext cx="4211637" cy="3159125"/>
          </a:xfrm>
          <a:prstGeom prst="rect">
            <a:avLst/>
          </a:prstGeom>
          <a:noFill/>
          <a:ln w="9525">
            <a:noFill/>
            <a:miter lim="800000"/>
            <a:headEnd/>
            <a:tailEnd/>
          </a:ln>
        </p:spPr>
      </p:pic>
      <p:sp>
        <p:nvSpPr>
          <p:cNvPr id="12305" name="Text Box 14"/>
          <p:cNvSpPr txBox="1">
            <a:spLocks noChangeArrowheads="1"/>
          </p:cNvSpPr>
          <p:nvPr/>
        </p:nvSpPr>
        <p:spPr bwMode="auto">
          <a:xfrm>
            <a:off x="611188" y="5949950"/>
            <a:ext cx="2592387" cy="706438"/>
          </a:xfrm>
          <a:prstGeom prst="rect">
            <a:avLst/>
          </a:prstGeom>
          <a:solidFill>
            <a:srgbClr val="92D050">
              <a:alpha val="50195"/>
            </a:srgbClr>
          </a:solidFill>
          <a:ln w="38100">
            <a:solidFill>
              <a:schemeClr val="tx1"/>
            </a:solidFill>
            <a:miter lim="800000"/>
            <a:headEnd/>
            <a:tailEnd/>
          </a:ln>
        </p:spPr>
        <p:txBody>
          <a:bodyPr>
            <a:spAutoFit/>
          </a:bodyPr>
          <a:lstStyle/>
          <a:p>
            <a:pPr algn="ctr"/>
            <a:r>
              <a:rPr lang="fr-FR" sz="2000">
                <a:solidFill>
                  <a:srgbClr val="000000"/>
                </a:solidFill>
                <a:cs typeface="Times New Roman" pitchFamily="18" charset="0"/>
              </a:rPr>
              <a:t>Réseaux gérontologiques, CLIC</a:t>
            </a:r>
          </a:p>
        </p:txBody>
      </p:sp>
      <p:sp>
        <p:nvSpPr>
          <p:cNvPr id="12306" name="Text Box 14"/>
          <p:cNvSpPr txBox="1">
            <a:spLocks noChangeArrowheads="1"/>
          </p:cNvSpPr>
          <p:nvPr/>
        </p:nvSpPr>
        <p:spPr bwMode="auto">
          <a:xfrm>
            <a:off x="6659563" y="5373688"/>
            <a:ext cx="2085975" cy="400050"/>
          </a:xfrm>
          <a:prstGeom prst="rect">
            <a:avLst/>
          </a:prstGeom>
          <a:solidFill>
            <a:srgbClr val="92D050">
              <a:alpha val="50195"/>
            </a:srgbClr>
          </a:solidFill>
          <a:ln w="38100">
            <a:solidFill>
              <a:schemeClr val="tx1"/>
            </a:solidFill>
            <a:miter lim="800000"/>
            <a:headEnd/>
            <a:tailEnd/>
          </a:ln>
        </p:spPr>
        <p:txBody>
          <a:bodyPr>
            <a:spAutoFit/>
          </a:bodyPr>
          <a:lstStyle/>
          <a:p>
            <a:pPr algn="ctr"/>
            <a:r>
              <a:rPr lang="fr-FR" sz="2000">
                <a:solidFill>
                  <a:srgbClr val="000000"/>
                </a:solidFill>
                <a:cs typeface="Times New Roman" pitchFamily="18" charset="0"/>
              </a:rPr>
              <a:t>CIAS</a:t>
            </a:r>
          </a:p>
        </p:txBody>
      </p:sp>
      <p:sp>
        <p:nvSpPr>
          <p:cNvPr id="12307" name="Text Box 14"/>
          <p:cNvSpPr txBox="1">
            <a:spLocks noChangeArrowheads="1"/>
          </p:cNvSpPr>
          <p:nvPr/>
        </p:nvSpPr>
        <p:spPr bwMode="auto">
          <a:xfrm>
            <a:off x="684213" y="5157788"/>
            <a:ext cx="2085975" cy="400050"/>
          </a:xfrm>
          <a:prstGeom prst="rect">
            <a:avLst/>
          </a:prstGeom>
          <a:solidFill>
            <a:srgbClr val="92D050">
              <a:alpha val="50195"/>
            </a:srgbClr>
          </a:solidFill>
          <a:ln w="38100">
            <a:solidFill>
              <a:schemeClr val="tx1"/>
            </a:solidFill>
            <a:miter lim="800000"/>
            <a:headEnd/>
            <a:tailEnd/>
          </a:ln>
        </p:spPr>
        <p:txBody>
          <a:bodyPr>
            <a:spAutoFit/>
          </a:bodyPr>
          <a:lstStyle/>
          <a:p>
            <a:pPr algn="ctr"/>
            <a:r>
              <a:rPr lang="fr-FR" sz="2000">
                <a:solidFill>
                  <a:srgbClr val="000000"/>
                </a:solidFill>
                <a:cs typeface="Times New Roman" pitchFamily="18" charset="0"/>
              </a:rPr>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026" name="Picture 2"/>
          <p:cNvPicPr>
            <a:picLocks noChangeAspect="1" noChangeArrowheads="1"/>
          </p:cNvPicPr>
          <p:nvPr/>
        </p:nvPicPr>
        <p:blipFill>
          <a:blip r:embed="rId2" cstate="print"/>
          <a:srcRect/>
          <a:stretch>
            <a:fillRect/>
          </a:stretch>
        </p:blipFill>
        <p:spPr bwMode="auto">
          <a:xfrm>
            <a:off x="323528" y="188640"/>
            <a:ext cx="8604448" cy="63280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348880"/>
            <a:ext cx="8229600" cy="1143000"/>
          </a:xfrm>
        </p:spPr>
        <p:txBody>
          <a:bodyPr>
            <a:noAutofit/>
          </a:bodyPr>
          <a:lstStyle/>
          <a:p>
            <a:r>
              <a:rPr lang="fr-FR" sz="3200" b="1" baseline="0" dirty="0" smtClean="0">
                <a:solidFill>
                  <a:srgbClr val="0000FF"/>
                </a:solidFill>
                <a:latin typeface="Times New Roman"/>
              </a:rPr>
              <a:t>Projet filière de territoire</a:t>
            </a:r>
            <a:br>
              <a:rPr lang="fr-FR" sz="3200" b="1" baseline="0" dirty="0" smtClean="0">
                <a:solidFill>
                  <a:srgbClr val="0000FF"/>
                </a:solidFill>
                <a:latin typeface="Times New Roman"/>
              </a:rPr>
            </a:br>
            <a:r>
              <a:rPr lang="fr-FR" sz="3200" b="1" baseline="0" dirty="0" smtClean="0">
                <a:solidFill>
                  <a:srgbClr val="0000FF"/>
                </a:solidFill>
                <a:latin typeface="Times New Roman"/>
              </a:rPr>
              <a:t>Expérimentation de l’intervention d’un </a:t>
            </a:r>
            <a:r>
              <a:rPr lang="fr-FR" sz="3200" b="1" i="1" baseline="0" dirty="0" smtClean="0">
                <a:solidFill>
                  <a:srgbClr val="0000FF"/>
                </a:solidFill>
                <a:latin typeface="Times New Roman"/>
              </a:rPr>
              <a:t>« kinésithérapeute-prévention de chute » ou Coordonateur</a:t>
            </a:r>
            <a:r>
              <a:rPr lang="fr-FR" sz="3200" b="1" i="1" dirty="0" smtClean="0">
                <a:solidFill>
                  <a:srgbClr val="0000FF"/>
                </a:solidFill>
                <a:latin typeface="Times New Roman"/>
              </a:rPr>
              <a:t> Parcours Patient</a:t>
            </a:r>
            <a:br>
              <a:rPr lang="fr-FR" sz="3200" b="1" i="1" dirty="0" smtClean="0">
                <a:solidFill>
                  <a:srgbClr val="0000FF"/>
                </a:solidFill>
                <a:latin typeface="Times New Roman"/>
              </a:rPr>
            </a:br>
            <a:r>
              <a:rPr lang="fr-FR" sz="3200" b="1" i="1" dirty="0" smtClean="0">
                <a:solidFill>
                  <a:srgbClr val="0000FF"/>
                </a:solidFill>
                <a:latin typeface="Times New Roman"/>
              </a:rPr>
              <a:t> </a:t>
            </a:r>
            <a:r>
              <a:rPr lang="fr-FR" sz="3200" b="1" dirty="0" smtClean="0">
                <a:solidFill>
                  <a:srgbClr val="0000FF"/>
                </a:solidFill>
                <a:latin typeface="Times New Roman"/>
              </a:rPr>
              <a:t>d</a:t>
            </a:r>
            <a:r>
              <a:rPr lang="fr-FR" sz="3200" b="1" baseline="0" dirty="0" smtClean="0">
                <a:solidFill>
                  <a:srgbClr val="0000FF"/>
                </a:solidFill>
                <a:latin typeface="Times New Roman"/>
              </a:rPr>
              <a:t>ans le cadre de la prévention de chute des patients âgés</a:t>
            </a:r>
            <a:br>
              <a:rPr lang="fr-FR" sz="3200" b="1" baseline="0" dirty="0" smtClean="0">
                <a:solidFill>
                  <a:srgbClr val="0000FF"/>
                </a:solidFill>
                <a:latin typeface="Times New Roman"/>
              </a:rPr>
            </a:br>
            <a:endParaRPr lang="fr-FR" sz="3200" dirty="0"/>
          </a:p>
        </p:txBody>
      </p:sp>
      <p:sp>
        <p:nvSpPr>
          <p:cNvPr id="3" name="Espace réservé du contenu 2"/>
          <p:cNvSpPr>
            <a:spLocks noGrp="1"/>
          </p:cNvSpPr>
          <p:nvPr>
            <p:ph idx="1"/>
          </p:nvPr>
        </p:nvSpPr>
        <p:spPr>
          <a:xfrm>
            <a:off x="395536" y="4437112"/>
            <a:ext cx="8291264" cy="1689051"/>
          </a:xfrm>
        </p:spPr>
        <p:txBody>
          <a:bodyPr/>
          <a:lstStyle/>
          <a:p>
            <a:pPr algn="ctr">
              <a:buNone/>
            </a:pPr>
            <a:r>
              <a:rPr lang="fr-FR" dirty="0" smtClean="0"/>
              <a:t>Point d’étape</a:t>
            </a:r>
            <a:endParaRPr lang="fr-F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70C0"/>
                </a:solidFill>
              </a:rPr>
              <a:t>Constats épidémiologiques</a:t>
            </a:r>
            <a:endParaRPr lang="fr-FR" dirty="0">
              <a:solidFill>
                <a:srgbClr val="0070C0"/>
              </a:solidFill>
            </a:endParaRPr>
          </a:p>
        </p:txBody>
      </p:sp>
      <p:sp>
        <p:nvSpPr>
          <p:cNvPr id="3" name="Espace réservé du contenu 2"/>
          <p:cNvSpPr>
            <a:spLocks noGrp="1"/>
          </p:cNvSpPr>
          <p:nvPr>
            <p:ph idx="1"/>
          </p:nvPr>
        </p:nvSpPr>
        <p:spPr/>
        <p:txBody>
          <a:bodyPr>
            <a:normAutofit fontScale="55000" lnSpcReduction="20000"/>
          </a:bodyPr>
          <a:lstStyle/>
          <a:p>
            <a:r>
              <a:rPr lang="fr-FR" dirty="0" smtClean="0"/>
              <a:t>Haute-Savoie:</a:t>
            </a:r>
          </a:p>
          <a:p>
            <a:pPr lvl="1"/>
            <a:r>
              <a:rPr lang="fr-FR" dirty="0" smtClean="0"/>
              <a:t>Département le plus « jeune » de la région Rhône-Alpes</a:t>
            </a:r>
          </a:p>
          <a:p>
            <a:pPr lvl="1"/>
            <a:r>
              <a:rPr lang="fr-FR" dirty="0" smtClean="0"/>
              <a:t>un des taux d’accroissement de la tranche d’âge des plus de 75 ans le plus fort de la région RA</a:t>
            </a:r>
          </a:p>
          <a:p>
            <a:pPr lvl="2"/>
            <a:r>
              <a:rPr lang="fr-FR" dirty="0" smtClean="0"/>
              <a:t>35.800 personnes de plus de 75 ans en 2000 et 67.000 attendues en 2020. </a:t>
            </a:r>
          </a:p>
          <a:p>
            <a:endParaRPr lang="fr-FR" dirty="0" smtClean="0"/>
          </a:p>
          <a:p>
            <a:r>
              <a:rPr lang="fr-FR" dirty="0" smtClean="0"/>
              <a:t>Les accidents domestiques:</a:t>
            </a:r>
          </a:p>
          <a:p>
            <a:pPr lvl="1"/>
            <a:r>
              <a:rPr lang="fr-FR" dirty="0" smtClean="0"/>
              <a:t>20 000 décès  et 4.5 millions d’admission aux urgences par an. </a:t>
            </a:r>
          </a:p>
          <a:p>
            <a:pPr lvl="1"/>
            <a:r>
              <a:rPr lang="fr-FR" dirty="0" smtClean="0"/>
              <a:t>la chute: le premier des accidents domestiques</a:t>
            </a:r>
          </a:p>
          <a:p>
            <a:pPr lvl="1"/>
            <a:r>
              <a:rPr lang="fr-FR" dirty="0" smtClean="0"/>
              <a:t>50 % des personnes de plus de 85 ans vivant à domicile chutent une ou plusieurs fois par an.</a:t>
            </a:r>
          </a:p>
          <a:p>
            <a:pPr lvl="1"/>
            <a:r>
              <a:rPr lang="fr-FR" dirty="0" smtClean="0"/>
              <a:t>La chute et ses conséquences traumatiques et psychologiques:</a:t>
            </a:r>
          </a:p>
          <a:p>
            <a:pPr lvl="2"/>
            <a:r>
              <a:rPr lang="fr-FR" dirty="0" smtClean="0"/>
              <a:t>évènement déclencheur d’une institutionnalisation. </a:t>
            </a:r>
          </a:p>
          <a:p>
            <a:pPr lvl="2"/>
            <a:r>
              <a:rPr lang="fr-FR" dirty="0" smtClean="0"/>
              <a:t>9000 décès par an de personnes âgées dans les suites d’une chute. </a:t>
            </a:r>
          </a:p>
          <a:p>
            <a:endParaRPr lang="fr-FR" dirty="0" smtClean="0"/>
          </a:p>
          <a:p>
            <a:r>
              <a:rPr lang="fr-FR" dirty="0" smtClean="0"/>
              <a:t>Les personnes âgées de plus de 75 ans:</a:t>
            </a:r>
          </a:p>
          <a:p>
            <a:pPr lvl="1"/>
            <a:r>
              <a:rPr lang="fr-FR" dirty="0" smtClean="0"/>
              <a:t>12 à 14% des passages aux urgences</a:t>
            </a:r>
          </a:p>
          <a:p>
            <a:pPr lvl="1"/>
            <a:r>
              <a:rPr lang="fr-FR" dirty="0" smtClean="0"/>
              <a:t>Une forte proportion de motif « chute »</a:t>
            </a:r>
          </a:p>
          <a:p>
            <a:pPr lvl="1"/>
            <a:r>
              <a:rPr lang="fr-FR" dirty="0" smtClean="0"/>
              <a:t>Un  taux d’hospitalisation  très supérieur à la moyenne des patients consultant aux urgences</a:t>
            </a:r>
            <a:endParaRPr lang="fr-FR" dirty="0"/>
          </a:p>
          <a:p>
            <a:endParaRPr lang="fr-FR" dirty="0" smtClean="0"/>
          </a:p>
          <a:p>
            <a:endParaRPr lang="fr-F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solidFill>
                  <a:srgbClr val="0070C0"/>
                </a:solidFill>
              </a:rPr>
              <a:t>Constat: un repérage et une prise en soin tardive du sujet à haut risque de chute</a:t>
            </a:r>
            <a:endParaRPr lang="fr-FR" sz="2800" dirty="0">
              <a:solidFill>
                <a:srgbClr val="0070C0"/>
              </a:solidFill>
            </a:endParaRPr>
          </a:p>
        </p:txBody>
      </p:sp>
      <p:sp>
        <p:nvSpPr>
          <p:cNvPr id="3" name="Espace réservé du contenu 2"/>
          <p:cNvSpPr>
            <a:spLocks noGrp="1"/>
          </p:cNvSpPr>
          <p:nvPr>
            <p:ph idx="1"/>
          </p:nvPr>
        </p:nvSpPr>
        <p:spPr/>
        <p:txBody>
          <a:bodyPr>
            <a:normAutofit fontScale="47500" lnSpcReduction="20000"/>
          </a:bodyPr>
          <a:lstStyle/>
          <a:p>
            <a:r>
              <a:rPr lang="fr-FR" dirty="0" smtClean="0">
                <a:latin typeface="Arial"/>
              </a:rPr>
              <a:t>La chute chez la PA  </a:t>
            </a:r>
            <a:r>
              <a:rPr lang="fr-FR" sz="2500" dirty="0" smtClean="0">
                <a:latin typeface="Arial"/>
              </a:rPr>
              <a:t>(recommandations HAS)</a:t>
            </a:r>
          </a:p>
          <a:p>
            <a:pPr lvl="1"/>
            <a:r>
              <a:rPr lang="fr-FR" dirty="0" smtClean="0"/>
              <a:t>doit motiver une évaluation approfondie </a:t>
            </a:r>
          </a:p>
          <a:p>
            <a:pPr lvl="1"/>
            <a:r>
              <a:rPr lang="fr-FR" dirty="0" smtClean="0"/>
              <a:t>prélude à la mise en place d’un plan d’action en prévention des récidives. </a:t>
            </a:r>
          </a:p>
          <a:p>
            <a:endParaRPr lang="fr-FR" dirty="0"/>
          </a:p>
          <a:p>
            <a:pPr>
              <a:buNone/>
            </a:pPr>
            <a:r>
              <a:rPr lang="fr-FR" dirty="0" smtClean="0">
                <a:solidFill>
                  <a:srgbClr val="0070C0"/>
                </a:solidFill>
                <a:latin typeface="Arial"/>
              </a:rPr>
              <a:t>Constat filière gérontologique:  cette évaluation a lieu tardivement dans le parcours de soin de la PA à risque de chute: </a:t>
            </a:r>
          </a:p>
          <a:p>
            <a:pPr algn="just"/>
            <a:endParaRPr lang="fr-FR" dirty="0" smtClean="0">
              <a:latin typeface="Arial"/>
            </a:endParaRPr>
          </a:p>
          <a:p>
            <a:pPr algn="just">
              <a:buFont typeface="Arial"/>
              <a:buChar char="-"/>
            </a:pPr>
            <a:r>
              <a:rPr lang="fr-FR" dirty="0" smtClean="0">
                <a:latin typeface="Arial"/>
              </a:rPr>
              <a:t>Etude du Réseau Nord Alpin des Urgences (RENAU) : 2011-2012</a:t>
            </a:r>
          </a:p>
          <a:p>
            <a:pPr lvl="1" algn="just">
              <a:buFont typeface="Arial"/>
              <a:buChar char="-"/>
            </a:pPr>
            <a:r>
              <a:rPr lang="fr-FR" dirty="0" smtClean="0">
                <a:latin typeface="Arial"/>
              </a:rPr>
              <a:t>les PA admises aux urgences pour chute et non hospitalisées bénéficient rarement d’une évaluation approfondie des facteurs de risque de chutes. </a:t>
            </a:r>
          </a:p>
          <a:p>
            <a:pPr lvl="1" algn="just">
              <a:buFont typeface="Arial"/>
              <a:buChar char="-"/>
            </a:pPr>
            <a:r>
              <a:rPr lang="fr-FR" dirty="0" smtClean="0">
                <a:latin typeface="Arial"/>
              </a:rPr>
              <a:t>Le médecin traitant est rarement au courant de la chute car celle-ci est banalisée par le patient. </a:t>
            </a:r>
          </a:p>
          <a:p>
            <a:pPr lvl="1" algn="just">
              <a:buFont typeface="Arial"/>
              <a:buChar char="-"/>
            </a:pPr>
            <a:r>
              <a:rPr lang="fr-FR" dirty="0" smtClean="0">
                <a:latin typeface="Arial"/>
              </a:rPr>
              <a:t>Un compte rendu de passage aux urgences lui est adressé seulement dans 15% des cas</a:t>
            </a:r>
          </a:p>
          <a:p>
            <a:pPr lvl="1" algn="just">
              <a:buNone/>
            </a:pPr>
            <a:r>
              <a:rPr lang="fr-FR" dirty="0" smtClean="0">
                <a:latin typeface="Arial"/>
              </a:rPr>
              <a:t> </a:t>
            </a:r>
          </a:p>
          <a:p>
            <a:pPr>
              <a:buFont typeface="Arial"/>
              <a:buChar char="-"/>
            </a:pPr>
            <a:r>
              <a:rPr lang="fr-FR" dirty="0" smtClean="0">
                <a:latin typeface="Arial"/>
              </a:rPr>
              <a:t>Etude menée fin 2011 sur le site annecien du CHANGE:</a:t>
            </a:r>
          </a:p>
          <a:p>
            <a:pPr lvl="1">
              <a:buFont typeface="Arial"/>
              <a:buChar char="-"/>
            </a:pPr>
            <a:r>
              <a:rPr lang="fr-FR" dirty="0" smtClean="0">
                <a:latin typeface="Arial"/>
              </a:rPr>
              <a:t>la chute est le motif principal d’hospitalisation pour 25 % des patients de Court Séjour gériatrique. </a:t>
            </a:r>
          </a:p>
          <a:p>
            <a:pPr lvl="1">
              <a:buFont typeface="Arial"/>
              <a:buChar char="-"/>
            </a:pPr>
            <a:r>
              <a:rPr lang="fr-FR" dirty="0" smtClean="0">
                <a:latin typeface="Arial"/>
              </a:rPr>
              <a:t>57%  sont déjà passés aux urgences pour chute dans les 6 mois précédents</a:t>
            </a:r>
          </a:p>
          <a:p>
            <a:pPr lvl="1">
              <a:buFont typeface="Arial"/>
              <a:buChar char="-"/>
            </a:pPr>
            <a:r>
              <a:rPr lang="fr-FR" dirty="0" smtClean="0">
                <a:latin typeface="Arial"/>
              </a:rPr>
              <a:t>Pourtant cette hospitalisation en  gériatrie est pour 85% des patients, la première occasion de bénéficier d’une évaluation approfondie des facteurs de risque de chute.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solidFill>
                  <a:srgbClr val="0070C0"/>
                </a:solidFill>
              </a:rPr>
              <a:t>Le projet expérimental CPP</a:t>
            </a:r>
            <a:endParaRPr lang="fr-FR" dirty="0">
              <a:solidFill>
                <a:srgbClr val="0070C0"/>
              </a:solidFill>
            </a:endParaRPr>
          </a:p>
        </p:txBody>
      </p:sp>
      <p:sp>
        <p:nvSpPr>
          <p:cNvPr id="3" name="Espace réservé du contenu 2"/>
          <p:cNvSpPr>
            <a:spLocks noGrp="1"/>
          </p:cNvSpPr>
          <p:nvPr>
            <p:ph idx="1"/>
          </p:nvPr>
        </p:nvSpPr>
        <p:spPr/>
        <p:txBody>
          <a:bodyPr>
            <a:normAutofit/>
          </a:bodyPr>
          <a:lstStyle/>
          <a:p>
            <a:r>
              <a:rPr lang="fr-FR" dirty="0" smtClean="0"/>
              <a:t>Objet: </a:t>
            </a:r>
          </a:p>
          <a:p>
            <a:pPr>
              <a:buNone/>
            </a:pPr>
            <a:r>
              <a:rPr lang="fr-FR" dirty="0" smtClean="0"/>
              <a:t>« Prévention des chutes chez des patients âgés à haut risque par une prise en charge :</a:t>
            </a:r>
          </a:p>
          <a:p>
            <a:pPr>
              <a:buNone/>
            </a:pPr>
            <a:r>
              <a:rPr lang="fr-FR" dirty="0" smtClean="0"/>
              <a:t>		- personnalisée</a:t>
            </a:r>
          </a:p>
          <a:p>
            <a:pPr>
              <a:buNone/>
            </a:pPr>
            <a:r>
              <a:rPr lang="fr-FR" dirty="0" smtClean="0"/>
              <a:t>		- systémique</a:t>
            </a:r>
          </a:p>
          <a:p>
            <a:pPr>
              <a:buNone/>
            </a:pPr>
            <a:r>
              <a:rPr lang="fr-FR" dirty="0" smtClean="0"/>
              <a:t>		- portée par </a:t>
            </a:r>
            <a:r>
              <a:rPr lang="fr-FR" dirty="0"/>
              <a:t>un référent </a:t>
            </a:r>
            <a:r>
              <a:rPr lang="fr-FR" dirty="0" smtClean="0"/>
              <a:t>unique</a:t>
            </a:r>
          </a:p>
          <a:p>
            <a:pPr>
              <a:buNone/>
            </a:pPr>
            <a:r>
              <a:rPr lang="fr-FR" dirty="0" smtClean="0"/>
              <a:t>		- et impliquant la </a:t>
            </a:r>
            <a:r>
              <a:rPr lang="fr-FR" dirty="0"/>
              <a:t>coopération des intervenants </a:t>
            </a:r>
            <a:r>
              <a:rPr lang="fr-FR" dirty="0" smtClean="0"/>
              <a:t>des secteurs sanitaires et sociaux</a:t>
            </a:r>
            <a:endParaRPr lang="fr-F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p:cNvSpPr>
            <a:spLocks noGrp="1"/>
          </p:cNvSpPr>
          <p:nvPr>
            <p:ph type="title"/>
          </p:nvPr>
        </p:nvSpPr>
        <p:spPr>
          <a:xfrm>
            <a:off x="3347864" y="274638"/>
            <a:ext cx="5338936" cy="1143000"/>
          </a:xfrm>
        </p:spPr>
        <p:txBody>
          <a:bodyPr>
            <a:normAutofit fontScale="90000"/>
          </a:bodyPr>
          <a:lstStyle/>
          <a:p>
            <a:r>
              <a:rPr lang="fr-FR" sz="2800" b="1" dirty="0" smtClean="0">
                <a:solidFill>
                  <a:srgbClr val="0070C0"/>
                </a:solidFill>
              </a:rPr>
              <a:t>Hôpital de jour </a:t>
            </a:r>
            <a:br>
              <a:rPr lang="fr-FR" sz="2800" b="1" dirty="0" smtClean="0">
                <a:solidFill>
                  <a:srgbClr val="0070C0"/>
                </a:solidFill>
              </a:rPr>
            </a:br>
            <a:r>
              <a:rPr lang="fr-FR" sz="2800" b="1" dirty="0" smtClean="0">
                <a:solidFill>
                  <a:srgbClr val="0070C0"/>
                </a:solidFill>
              </a:rPr>
              <a:t>Centre hospitalier Annecy Genevois</a:t>
            </a:r>
          </a:p>
        </p:txBody>
      </p:sp>
      <p:sp>
        <p:nvSpPr>
          <p:cNvPr id="9219" name="Espace réservé du contenu 2"/>
          <p:cNvSpPr>
            <a:spLocks noGrp="1"/>
          </p:cNvSpPr>
          <p:nvPr>
            <p:ph sz="half" idx="1"/>
          </p:nvPr>
        </p:nvSpPr>
        <p:spPr/>
        <p:txBody>
          <a:bodyPr/>
          <a:lstStyle/>
          <a:p>
            <a:r>
              <a:rPr lang="fr-FR" smtClean="0"/>
              <a:t>Ouvert en 2004</a:t>
            </a:r>
          </a:p>
          <a:p>
            <a:r>
              <a:rPr lang="fr-FR" smtClean="0"/>
              <a:t>HDJ MCO</a:t>
            </a:r>
          </a:p>
          <a:p>
            <a:endParaRPr lang="fr-FR" smtClean="0"/>
          </a:p>
          <a:p>
            <a:r>
              <a:rPr lang="fr-FR" smtClean="0"/>
              <a:t>1100 séjours par an</a:t>
            </a:r>
          </a:p>
          <a:p>
            <a:r>
              <a:rPr lang="fr-FR" smtClean="0"/>
              <a:t>Multidisciplinaire</a:t>
            </a:r>
          </a:p>
          <a:p>
            <a:r>
              <a:rPr lang="fr-FR" smtClean="0"/>
              <a:t>Accès au plateau technique et aux avis complémentaires spécialités d’organe</a:t>
            </a:r>
          </a:p>
        </p:txBody>
      </p:sp>
      <p:sp>
        <p:nvSpPr>
          <p:cNvPr id="9220" name="Espace réservé du contenu 4"/>
          <p:cNvSpPr>
            <a:spLocks noGrp="1"/>
          </p:cNvSpPr>
          <p:nvPr>
            <p:ph sz="half" idx="2"/>
          </p:nvPr>
        </p:nvSpPr>
        <p:spPr/>
        <p:txBody>
          <a:bodyPr/>
          <a:lstStyle/>
          <a:p>
            <a:r>
              <a:rPr lang="fr-FR" smtClean="0"/>
              <a:t>Lien important avec les partenaires de la filière gérontologique de territoire</a:t>
            </a:r>
          </a:p>
          <a:p>
            <a:endParaRPr lang="fr-FR" smtClean="0"/>
          </a:p>
        </p:txBody>
      </p:sp>
      <p:pic>
        <p:nvPicPr>
          <p:cNvPr id="9221" name="Picture 2"/>
          <p:cNvPicPr>
            <a:picLocks noChangeAspect="1" noChangeArrowheads="1"/>
          </p:cNvPicPr>
          <p:nvPr/>
        </p:nvPicPr>
        <p:blipFill>
          <a:blip r:embed="rId2" cstate="print"/>
          <a:srcRect/>
          <a:stretch>
            <a:fillRect/>
          </a:stretch>
        </p:blipFill>
        <p:spPr bwMode="auto">
          <a:xfrm>
            <a:off x="5003800" y="3716338"/>
            <a:ext cx="3402013" cy="2397125"/>
          </a:xfrm>
          <a:prstGeom prst="rect">
            <a:avLst/>
          </a:prstGeom>
          <a:noFill/>
          <a:ln w="9525">
            <a:noFill/>
            <a:miter lim="800000"/>
            <a:headEnd/>
            <a:tailEnd/>
          </a:ln>
        </p:spPr>
      </p:pic>
      <p:sp>
        <p:nvSpPr>
          <p:cNvPr id="9222" name="Ellipse 5"/>
          <p:cNvSpPr>
            <a:spLocks noChangeArrowheads="1"/>
          </p:cNvSpPr>
          <p:nvPr/>
        </p:nvSpPr>
        <p:spPr bwMode="auto">
          <a:xfrm>
            <a:off x="6156325" y="3789363"/>
            <a:ext cx="1944688" cy="935037"/>
          </a:xfrm>
          <a:prstGeom prst="ellipse">
            <a:avLst/>
          </a:prstGeom>
          <a:noFill/>
          <a:ln w="22225" algn="ctr">
            <a:solidFill>
              <a:srgbClr val="00B050"/>
            </a:solidFill>
            <a:round/>
            <a:headEnd/>
            <a:tailEnd/>
          </a:ln>
        </p:spPr>
        <p:txBody>
          <a:bodyPr/>
          <a:lstStyle/>
          <a:p>
            <a:endParaRPr lang="fr-FR"/>
          </a:p>
        </p:txBody>
      </p:sp>
      <p:pic>
        <p:nvPicPr>
          <p:cNvPr id="7" name="Picture 3" descr="F:\2014-03-07-Doc CHRA-3 mars 2014\APHJPA-congrès 2013\PHOTOS congrès\DSCF2248.JPG"/>
          <p:cNvPicPr>
            <a:picLocks noChangeAspect="1" noChangeArrowheads="1"/>
          </p:cNvPicPr>
          <p:nvPr/>
        </p:nvPicPr>
        <p:blipFill>
          <a:blip r:embed="rId3" cstate="print"/>
          <a:srcRect/>
          <a:stretch>
            <a:fillRect/>
          </a:stretch>
        </p:blipFill>
        <p:spPr bwMode="auto">
          <a:xfrm>
            <a:off x="179512" y="188640"/>
            <a:ext cx="3132138" cy="234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70C0"/>
                </a:solidFill>
              </a:rPr>
              <a:t>Les objectifs du projet CPP</a:t>
            </a:r>
            <a:endParaRPr lang="fr-FR" dirty="0">
              <a:solidFill>
                <a:srgbClr val="0070C0"/>
              </a:solidFill>
            </a:endParaRPr>
          </a:p>
        </p:txBody>
      </p:sp>
      <p:sp>
        <p:nvSpPr>
          <p:cNvPr id="3" name="Espace réservé du contenu 2"/>
          <p:cNvSpPr>
            <a:spLocks noGrp="1"/>
          </p:cNvSpPr>
          <p:nvPr>
            <p:ph idx="1"/>
          </p:nvPr>
        </p:nvSpPr>
        <p:spPr/>
        <p:txBody>
          <a:bodyPr>
            <a:normAutofit fontScale="70000" lnSpcReduction="20000"/>
          </a:bodyPr>
          <a:lstStyle/>
          <a:p>
            <a:r>
              <a:rPr lang="fr-FR" dirty="0" smtClean="0"/>
              <a:t>Contribuer à l’amélioration du repérage de la fragilité en ambulatoire dans une optique préventive</a:t>
            </a:r>
          </a:p>
          <a:p>
            <a:endParaRPr lang="fr-FR" dirty="0" smtClean="0"/>
          </a:p>
          <a:p>
            <a:pPr lvl="0"/>
            <a:r>
              <a:rPr lang="fr-FR" dirty="0" smtClean="0"/>
              <a:t>Prévenir les récidives de chutes chez les personnes âgées de plus de 75 ans  </a:t>
            </a:r>
          </a:p>
          <a:p>
            <a:pPr lvl="0"/>
            <a:endParaRPr lang="fr-FR" dirty="0" smtClean="0"/>
          </a:p>
          <a:p>
            <a:pPr lvl="0"/>
            <a:r>
              <a:rPr lang="fr-FR" dirty="0" smtClean="0"/>
              <a:t>Prévenir la fragilisation des personnes âgées de plus de 75 ans, ayant chuté ou avec des troubles de l’équilibre et de la posture </a:t>
            </a:r>
          </a:p>
          <a:p>
            <a:pPr lvl="0"/>
            <a:endParaRPr lang="fr-FR" dirty="0" smtClean="0"/>
          </a:p>
          <a:p>
            <a:pPr lvl="0"/>
            <a:r>
              <a:rPr lang="fr-FR" dirty="0" smtClean="0"/>
              <a:t>Permettre sur le territoire l’application des recommandations de bonne pratique de prise en charge du sujet âgé chuteur ou à très haut risque de chute en ambulatoire. (2009)</a:t>
            </a:r>
          </a:p>
          <a:p>
            <a:endParaRPr lang="fr-F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rgbClr val="0070C0"/>
                </a:solidFill>
              </a:rPr>
              <a:t>Objectifs opérationnels du projet expérimental CPP</a:t>
            </a:r>
            <a:endParaRPr lang="fr-FR" dirty="0">
              <a:solidFill>
                <a:srgbClr val="0070C0"/>
              </a:solidFill>
            </a:endParaRPr>
          </a:p>
        </p:txBody>
      </p:sp>
      <p:sp>
        <p:nvSpPr>
          <p:cNvPr id="3" name="Espace réservé du contenu 2"/>
          <p:cNvSpPr>
            <a:spLocks noGrp="1"/>
          </p:cNvSpPr>
          <p:nvPr>
            <p:ph idx="1"/>
          </p:nvPr>
        </p:nvSpPr>
        <p:spPr/>
        <p:txBody>
          <a:bodyPr>
            <a:normAutofit fontScale="77500" lnSpcReduction="20000"/>
          </a:bodyPr>
          <a:lstStyle/>
          <a:p>
            <a:r>
              <a:rPr lang="fr-FR" dirty="0" smtClean="0"/>
              <a:t>mettre en place au sein du territoire de la filière un dispositif original  offrant au patient à haut risque de chute </a:t>
            </a:r>
          </a:p>
          <a:p>
            <a:pPr lvl="1"/>
            <a:r>
              <a:rPr lang="fr-FR" dirty="0" smtClean="0"/>
              <a:t>une évaluation approfondie, standardisée et systémique à domicile </a:t>
            </a:r>
          </a:p>
          <a:p>
            <a:pPr lvl="1"/>
            <a:r>
              <a:rPr lang="fr-FR" dirty="0" smtClean="0"/>
              <a:t>un plan d’action personnalisé</a:t>
            </a:r>
          </a:p>
          <a:p>
            <a:pPr lvl="1"/>
            <a:r>
              <a:rPr lang="fr-FR" dirty="0" smtClean="0"/>
              <a:t>une orientation et une mobilisation des ressources existantes</a:t>
            </a:r>
          </a:p>
          <a:p>
            <a:pPr lvl="1"/>
            <a:r>
              <a:rPr lang="fr-FR" dirty="0" smtClean="0"/>
              <a:t>un suivi dans le temps</a:t>
            </a:r>
          </a:p>
          <a:p>
            <a:r>
              <a:rPr lang="fr-FR" dirty="0" smtClean="0"/>
              <a:t>Dispositif porté par un référent unique pour le patient et le médecin traitant:</a:t>
            </a:r>
          </a:p>
          <a:p>
            <a:pPr lvl="1"/>
            <a:r>
              <a:rPr lang="fr-FR" dirty="0" smtClean="0"/>
              <a:t>« Coordonateur Parcours Patient » (CPP)</a:t>
            </a:r>
          </a:p>
          <a:p>
            <a:pPr lvl="1"/>
            <a:endParaRPr lang="fr-FR" dirty="0" smtClean="0"/>
          </a:p>
          <a:p>
            <a:pPr>
              <a:buNone/>
            </a:pPr>
            <a:r>
              <a:rPr lang="fr-FR" dirty="0" smtClean="0">
                <a:sym typeface="Wingdings" pitchFamily="2" charset="2"/>
              </a:rPr>
              <a:t> démontrer la </a:t>
            </a:r>
            <a:r>
              <a:rPr lang="fr-FR" dirty="0" smtClean="0"/>
              <a:t>faisabilité du dispositif</a:t>
            </a:r>
          </a:p>
          <a:p>
            <a:pPr>
              <a:buNone/>
            </a:pPr>
            <a:endParaRPr lang="fr-FR" dirty="0" smtClean="0"/>
          </a:p>
          <a:p>
            <a:endParaRPr lang="fr-FR" dirty="0" smtClean="0"/>
          </a:p>
          <a:p>
            <a:endParaRPr lang="fr-F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rgbClr val="0070C0"/>
                </a:solidFill>
              </a:rPr>
              <a:t>Dispositif expérimental:</a:t>
            </a:r>
            <a:br>
              <a:rPr lang="fr-FR" dirty="0" smtClean="0">
                <a:solidFill>
                  <a:srgbClr val="0070C0"/>
                </a:solidFill>
              </a:rPr>
            </a:br>
            <a:r>
              <a:rPr lang="fr-FR" dirty="0" smtClean="0">
                <a:solidFill>
                  <a:srgbClr val="0070C0"/>
                </a:solidFill>
              </a:rPr>
              <a:t>Population ciblée dans le projet</a:t>
            </a:r>
            <a:endParaRPr lang="fr-FR" dirty="0">
              <a:solidFill>
                <a:srgbClr val="0070C0"/>
              </a:solidFill>
            </a:endParaRPr>
          </a:p>
        </p:txBody>
      </p:sp>
      <p:sp>
        <p:nvSpPr>
          <p:cNvPr id="3" name="Espace réservé du contenu 2"/>
          <p:cNvSpPr>
            <a:spLocks noGrp="1"/>
          </p:cNvSpPr>
          <p:nvPr>
            <p:ph idx="1"/>
          </p:nvPr>
        </p:nvSpPr>
        <p:spPr/>
        <p:txBody>
          <a:bodyPr>
            <a:normAutofit fontScale="47500" lnSpcReduction="20000"/>
          </a:bodyPr>
          <a:lstStyle/>
          <a:p>
            <a:r>
              <a:rPr lang="fr-FR" b="1" dirty="0" smtClean="0"/>
              <a:t>La saisine :  </a:t>
            </a:r>
            <a:endParaRPr lang="fr-FR" dirty="0" smtClean="0"/>
          </a:p>
          <a:p>
            <a:pPr lvl="1"/>
            <a:r>
              <a:rPr lang="fr-FR" dirty="0" smtClean="0"/>
              <a:t>Médecin traitant</a:t>
            </a:r>
          </a:p>
          <a:p>
            <a:pPr lvl="1"/>
            <a:r>
              <a:rPr lang="fr-FR" dirty="0" smtClean="0"/>
              <a:t>Le centre 15, Urgences (régulation téléphonique gériatrique après passage aux urgences), SOS médecin</a:t>
            </a:r>
          </a:p>
          <a:p>
            <a:pPr lvl="1"/>
            <a:r>
              <a:rPr lang="fr-FR" dirty="0" smtClean="0"/>
              <a:t>Le médecin de la consultation prévention primaire d’Annecy en coordination avec le médecin traitant</a:t>
            </a:r>
          </a:p>
          <a:p>
            <a:pPr lvl="1"/>
            <a:r>
              <a:rPr lang="fr-FR" dirty="0" smtClean="0"/>
              <a:t>Filière gériatrique intra hospitalière (Equipe Mobile de Gériatrie, Court séjour gériatrique, HDJ </a:t>
            </a:r>
            <a:r>
              <a:rPr lang="fr-FR" dirty="0" err="1" smtClean="0"/>
              <a:t>etc</a:t>
            </a:r>
            <a:r>
              <a:rPr lang="fr-FR" dirty="0" smtClean="0"/>
              <a:t> ..) en coordination avec le médecin traitant</a:t>
            </a:r>
          </a:p>
          <a:p>
            <a:endParaRPr lang="fr-FR" dirty="0" smtClean="0"/>
          </a:p>
          <a:p>
            <a:r>
              <a:rPr lang="fr-FR" b="1" dirty="0" smtClean="0"/>
              <a:t>Critères d’inclusion : </a:t>
            </a:r>
          </a:p>
          <a:p>
            <a:pPr lvl="1"/>
            <a:r>
              <a:rPr lang="fr-FR" dirty="0" smtClean="0"/>
              <a:t>Les personnes âgées de plus 75 faisant l’objet d’une saisine par les services cités ci-dessus,  pour chute.  </a:t>
            </a:r>
          </a:p>
          <a:p>
            <a:pPr lvl="1"/>
            <a:r>
              <a:rPr lang="fr-FR" dirty="0" smtClean="0"/>
              <a:t>Personnes âgées de plus de 75 ans adressées par le médecin traitant pour trouble de la posture, de l’équilibre  ou de la marche (station </a:t>
            </a:r>
            <a:r>
              <a:rPr lang="fr-FR" dirty="0" err="1" smtClean="0"/>
              <a:t>unipodale</a:t>
            </a:r>
            <a:r>
              <a:rPr lang="fr-FR" dirty="0" smtClean="0"/>
              <a:t> inférieure ou égale à 5 secondes et score au  « </a:t>
            </a:r>
            <a:r>
              <a:rPr lang="fr-FR" dirty="0" err="1" smtClean="0"/>
              <a:t>Timed</a:t>
            </a:r>
            <a:r>
              <a:rPr lang="fr-FR" dirty="0" smtClean="0"/>
              <a:t> up and go test » supérieur ou égal à 20 secondes ) </a:t>
            </a:r>
          </a:p>
          <a:p>
            <a:pPr lvl="1"/>
            <a:r>
              <a:rPr lang="fr-FR" dirty="0" smtClean="0"/>
              <a:t>Personne âgée de plus de 75 ans ayant fait au moins deux chutes sur une période de 12 mois ou présentant un risque important de récidive de chute</a:t>
            </a:r>
          </a:p>
          <a:p>
            <a:pPr lvl="1"/>
            <a:r>
              <a:rPr lang="fr-FR" dirty="0" smtClean="0"/>
              <a:t>Personne âgée au risque de chute ou ayant chuté, de plus de 75 ans présentant un état fragile, c'est-à-dire un état </a:t>
            </a:r>
            <a:r>
              <a:rPr lang="fr-FR" dirty="0" err="1" smtClean="0"/>
              <a:t>médico</a:t>
            </a:r>
            <a:r>
              <a:rPr lang="fr-FR" dirty="0" smtClean="0"/>
              <a:t>-psycho-social instable. </a:t>
            </a:r>
          </a:p>
          <a:p>
            <a:pPr lvl="1"/>
            <a:r>
              <a:rPr lang="fr-FR" dirty="0" smtClean="0"/>
              <a:t>Patient âgé incapable d’adhérer à un programme de rééducation  mais dont l’environnement est présent (les activités peuvent alors être  des conseils à la famille  …. ) </a:t>
            </a:r>
          </a:p>
          <a:p>
            <a:r>
              <a:rPr lang="fr-FR" b="1" dirty="0" smtClean="0"/>
              <a:t>Critères d’exclusion : </a:t>
            </a:r>
          </a:p>
          <a:p>
            <a:pPr lvl="1"/>
            <a:r>
              <a:rPr lang="fr-FR" dirty="0" smtClean="0"/>
              <a:t>Personne âgée ayant des troubles psychiatriques pénalisant la prise en charge par le </a:t>
            </a:r>
            <a:r>
              <a:rPr lang="fr-FR" i="1" dirty="0" smtClean="0"/>
              <a:t>« kinésithérapeute-prévention de chute »</a:t>
            </a:r>
            <a:r>
              <a:rPr lang="fr-FR" b="1" dirty="0" smtClean="0"/>
              <a:t> </a:t>
            </a:r>
            <a:endParaRPr lang="fr-FR" dirty="0" smtClean="0"/>
          </a:p>
          <a:p>
            <a:pPr lvl="1"/>
            <a:r>
              <a:rPr lang="fr-FR" dirty="0" smtClean="0"/>
              <a:t>Patients institutionnalisés</a:t>
            </a:r>
          </a:p>
          <a:p>
            <a:pPr lvl="1"/>
            <a:r>
              <a:rPr lang="fr-FR" dirty="0" smtClean="0"/>
              <a:t>Refus du patient   </a:t>
            </a:r>
          </a:p>
          <a:p>
            <a:endParaRPr lang="fr-F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70C0"/>
                </a:solidFill>
              </a:rPr>
              <a:t>Déroulé de l’expérimentation CPP</a:t>
            </a:r>
            <a:endParaRPr lang="fr-FR" dirty="0">
              <a:solidFill>
                <a:srgbClr val="0070C0"/>
              </a:solidFill>
            </a:endParaRPr>
          </a:p>
        </p:txBody>
      </p:sp>
      <p:sp>
        <p:nvSpPr>
          <p:cNvPr id="3" name="Espace réservé du contenu 2"/>
          <p:cNvSpPr>
            <a:spLocks noGrp="1"/>
          </p:cNvSpPr>
          <p:nvPr>
            <p:ph idx="1"/>
          </p:nvPr>
        </p:nvSpPr>
        <p:spPr/>
        <p:txBody>
          <a:bodyPr>
            <a:normAutofit fontScale="77500" lnSpcReduction="20000"/>
          </a:bodyPr>
          <a:lstStyle/>
          <a:p>
            <a:r>
              <a:rPr lang="fr-FR" dirty="0" smtClean="0"/>
              <a:t>Financement expérimental ARS 1er janvier 2013 : expérimentation de 18 mois</a:t>
            </a:r>
          </a:p>
          <a:p>
            <a:endParaRPr lang="fr-FR" dirty="0" smtClean="0"/>
          </a:p>
          <a:p>
            <a:r>
              <a:rPr lang="fr-FR" dirty="0" smtClean="0"/>
              <a:t>Mise en place du dispositif CPP janvier à avril 2013 avec recrutement 1er CPP courant mars 2013</a:t>
            </a:r>
          </a:p>
          <a:p>
            <a:pPr lvl="1"/>
            <a:r>
              <a:rPr lang="fr-FR" sz="2300" i="1" dirty="0" smtClean="0"/>
              <a:t>Elaboration des outils de l’évaluation</a:t>
            </a:r>
          </a:p>
          <a:p>
            <a:pPr lvl="1"/>
            <a:r>
              <a:rPr lang="fr-FR" sz="2300" i="1" dirty="0" smtClean="0"/>
              <a:t>Formation du CPP</a:t>
            </a:r>
          </a:p>
          <a:p>
            <a:pPr lvl="1"/>
            <a:r>
              <a:rPr lang="fr-FR" sz="2300" i="1" dirty="0" smtClean="0"/>
              <a:t>Elaboration du logigramme d’orientation et définition précise de la population ciblée par le dispositif, des lieux d’intervention</a:t>
            </a:r>
          </a:p>
          <a:p>
            <a:pPr lvl="1"/>
            <a:r>
              <a:rPr lang="fr-FR" sz="2300" i="1" dirty="0" smtClean="0"/>
              <a:t>Elaboration du tableau de suivi de l’activité</a:t>
            </a:r>
          </a:p>
          <a:p>
            <a:pPr lvl="1"/>
            <a:r>
              <a:rPr lang="fr-FR" sz="2300" i="1" dirty="0" smtClean="0"/>
              <a:t>Elaboration des modalités de suivi</a:t>
            </a:r>
          </a:p>
          <a:p>
            <a:pPr lvl="1"/>
            <a:r>
              <a:rPr lang="fr-FR" sz="2300" i="1" dirty="0" smtClean="0"/>
              <a:t>Définition d’une population cible pour évaluer l’efficacité</a:t>
            </a:r>
          </a:p>
          <a:p>
            <a:pPr lvl="1"/>
            <a:r>
              <a:rPr lang="fr-FR" sz="2300" i="1" dirty="0" smtClean="0"/>
              <a:t>Contacts avec la consultation équilibre/prévention de chute avec les EMS, le conseil de l’ordre des médecins, la CPAM, le CG 74. Liens avec le conseil départemental de l’ordre des kiné</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70C0"/>
                </a:solidFill>
              </a:rPr>
              <a:t>Déroulé de l’expérimentation CPP</a:t>
            </a:r>
            <a:endParaRPr lang="fr-FR" dirty="0">
              <a:solidFill>
                <a:srgbClr val="0070C0"/>
              </a:solidFill>
            </a:endParaRPr>
          </a:p>
        </p:txBody>
      </p:sp>
      <p:sp>
        <p:nvSpPr>
          <p:cNvPr id="3" name="Espace réservé du contenu 2"/>
          <p:cNvSpPr>
            <a:spLocks noGrp="1"/>
          </p:cNvSpPr>
          <p:nvPr>
            <p:ph idx="1"/>
          </p:nvPr>
        </p:nvSpPr>
        <p:spPr/>
        <p:txBody>
          <a:bodyPr>
            <a:normAutofit fontScale="55000" lnSpcReduction="20000"/>
          </a:bodyPr>
          <a:lstStyle/>
          <a:p>
            <a:r>
              <a:rPr lang="fr-FR" dirty="0" smtClean="0"/>
              <a:t>Parallèlement et en complémentarité de la mise en œuvre du dispositif CPP, la plateforme de prévention des chutes du territoire se construit avec le repérage et la mise en place progressive des ressources complémentaires au dispositif CPP :</a:t>
            </a:r>
            <a:endParaRPr lang="fr-FR" sz="4000" dirty="0" smtClean="0"/>
          </a:p>
          <a:p>
            <a:pPr>
              <a:buNone/>
            </a:pPr>
            <a:r>
              <a:rPr lang="fr-FR" dirty="0" smtClean="0"/>
              <a:t> </a:t>
            </a:r>
            <a:endParaRPr lang="fr-FR" sz="4000" dirty="0" smtClean="0"/>
          </a:p>
          <a:p>
            <a:pPr lvl="1"/>
            <a:r>
              <a:rPr lang="fr-FR" dirty="0" smtClean="0"/>
              <a:t>Réflexion sur l’ouverture d’ateliers d’équilibre de proximité </a:t>
            </a:r>
            <a:endParaRPr lang="fr-FR" sz="3600" dirty="0" smtClean="0"/>
          </a:p>
          <a:p>
            <a:pPr lvl="1"/>
            <a:r>
              <a:rPr lang="fr-FR" dirty="0" smtClean="0"/>
              <a:t>Lien avec les « cours de gym » et d’activité physique de la filière</a:t>
            </a:r>
            <a:endParaRPr lang="fr-FR" sz="3600" dirty="0" smtClean="0"/>
          </a:p>
          <a:p>
            <a:pPr lvl="1"/>
            <a:r>
              <a:rPr lang="fr-FR" dirty="0" smtClean="0"/>
              <a:t>Construction d’un projet d’éducation thérapeutique multi site sur le territoire basé sur 4 SSR</a:t>
            </a:r>
            <a:endParaRPr lang="fr-FR" sz="3600" dirty="0" smtClean="0"/>
          </a:p>
          <a:p>
            <a:pPr lvl="1"/>
            <a:r>
              <a:rPr lang="fr-FR" dirty="0" smtClean="0"/>
              <a:t>Travail sur la prévention des chutes en EHPAD: « ingénierie de prévention de la chute »</a:t>
            </a:r>
            <a:endParaRPr lang="fr-FR" sz="3600" dirty="0" smtClean="0"/>
          </a:p>
          <a:p>
            <a:pPr lvl="1"/>
            <a:r>
              <a:rPr lang="fr-FR" dirty="0" smtClean="0"/>
              <a:t>Identification d’une consultation de recours « équilibre/chute » au sein de la filière hospitalière gériatrique de référence, en lien avec l’hôpital de jour d’évaluation disposant de personnel et de matériel dédiés</a:t>
            </a:r>
            <a:endParaRPr lang="fr-FR" sz="3600" dirty="0" smtClean="0"/>
          </a:p>
          <a:p>
            <a:pPr lvl="1"/>
            <a:r>
              <a:rPr lang="fr-FR" dirty="0" smtClean="0"/>
              <a:t>Sensibilisation des professionnels de la filière à la prévention des chutes des personnes âgées :</a:t>
            </a:r>
            <a:endParaRPr lang="fr-FR" sz="3600" dirty="0" smtClean="0"/>
          </a:p>
          <a:p>
            <a:pPr lvl="1"/>
            <a:r>
              <a:rPr lang="fr-FR" dirty="0" smtClean="0"/>
              <a:t>Personnels de SSR gériatrique et de CSG, urgentistes </a:t>
            </a:r>
            <a:endParaRPr lang="fr-FR" sz="3600" dirty="0" smtClean="0"/>
          </a:p>
          <a:p>
            <a:pPr lvl="1"/>
            <a:r>
              <a:rPr lang="fr-FR" dirty="0" smtClean="0"/>
              <a:t>Sensibilisation des acteurs du domicile au repérage et à l’orientation du patient à risque de chute </a:t>
            </a:r>
            <a:endParaRPr lang="fr-FR" sz="3600" dirty="0" smtClean="0"/>
          </a:p>
          <a:p>
            <a:pPr lvl="1"/>
            <a:r>
              <a:rPr lang="fr-FR" dirty="0" smtClean="0"/>
              <a:t>Sensibilisation des acteurs libéraux : médecins traitants, masseur-kinésithérapeutes et infirmiers libéraux</a:t>
            </a:r>
            <a:endParaRPr lang="fr-FR" sz="3600" dirty="0" smtClean="0"/>
          </a:p>
          <a:p>
            <a:pPr lvl="1"/>
            <a:r>
              <a:rPr lang="fr-FR" dirty="0" smtClean="0"/>
              <a:t>Sensibilisation des équipes médico-sociales et des pôles gérontologiques du conseil général</a:t>
            </a:r>
            <a:endParaRPr lang="fr-FR" sz="3600" dirty="0" smtClean="0"/>
          </a:p>
          <a:p>
            <a:endParaRPr lang="fr-F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70C0"/>
                </a:solidFill>
              </a:rPr>
              <a:t>Déroulé de l’expérimentation CPP</a:t>
            </a:r>
            <a:endParaRPr lang="fr-FR" dirty="0">
              <a:solidFill>
                <a:srgbClr val="0070C0"/>
              </a:solidFill>
            </a:endParaRPr>
          </a:p>
        </p:txBody>
      </p:sp>
      <p:sp>
        <p:nvSpPr>
          <p:cNvPr id="3" name="Espace réservé du contenu 2"/>
          <p:cNvSpPr>
            <a:spLocks noGrp="1"/>
          </p:cNvSpPr>
          <p:nvPr>
            <p:ph idx="1"/>
          </p:nvPr>
        </p:nvSpPr>
        <p:spPr/>
        <p:txBody>
          <a:bodyPr>
            <a:normAutofit fontScale="55000" lnSpcReduction="20000"/>
          </a:bodyPr>
          <a:lstStyle/>
          <a:p>
            <a:r>
              <a:rPr lang="fr-FR" dirty="0" smtClean="0"/>
              <a:t>Parallèlement et en complémentarité de la mise en œuvre du dispositif CPP, la plateforme de prévention des chutes du territoire se construit avec le repérage et la mise en place progressive des ressources complémentaires au dispositif CPP :</a:t>
            </a:r>
            <a:endParaRPr lang="fr-FR" sz="4000" dirty="0" smtClean="0"/>
          </a:p>
          <a:p>
            <a:pPr>
              <a:buNone/>
            </a:pPr>
            <a:r>
              <a:rPr lang="fr-FR" dirty="0" smtClean="0"/>
              <a:t> </a:t>
            </a:r>
            <a:endParaRPr lang="fr-FR" sz="4000" dirty="0" smtClean="0"/>
          </a:p>
          <a:p>
            <a:pPr lvl="1"/>
            <a:r>
              <a:rPr lang="fr-FR" dirty="0" smtClean="0"/>
              <a:t>Réflexion sur l’ouverture d’ateliers d’équilibre de proximité </a:t>
            </a:r>
            <a:endParaRPr lang="fr-FR" sz="3600" dirty="0" smtClean="0"/>
          </a:p>
          <a:p>
            <a:pPr lvl="1"/>
            <a:r>
              <a:rPr lang="fr-FR" dirty="0" smtClean="0"/>
              <a:t>Lien avec les « cours de gym » et d’activité physique de la filière</a:t>
            </a:r>
            <a:endParaRPr lang="fr-FR" sz="3600" dirty="0" smtClean="0"/>
          </a:p>
          <a:p>
            <a:pPr lvl="1"/>
            <a:r>
              <a:rPr lang="fr-FR" dirty="0" smtClean="0"/>
              <a:t>Construction d’un projet d’éducation thérapeutique multi site sur le territoire basé sur 4 SSR</a:t>
            </a:r>
            <a:endParaRPr lang="fr-FR" sz="3600" dirty="0" smtClean="0"/>
          </a:p>
          <a:p>
            <a:pPr lvl="1"/>
            <a:r>
              <a:rPr lang="fr-FR" dirty="0" smtClean="0"/>
              <a:t>Travail sur la prévention des chutes en EHPAD: « ingénierie de prévention de la chute »</a:t>
            </a:r>
            <a:endParaRPr lang="fr-FR" sz="3600" dirty="0" smtClean="0"/>
          </a:p>
          <a:p>
            <a:pPr lvl="1"/>
            <a:r>
              <a:rPr lang="fr-FR" dirty="0" smtClean="0"/>
              <a:t>Identification d’une consultation de recours « équilibre/chute » au sein de la filière hospitalière gériatrique de référence, en lien avec l’hôpital de jour d’évaluation disposant de personnel et de matériel dédiés</a:t>
            </a:r>
            <a:endParaRPr lang="fr-FR" sz="3600" dirty="0" smtClean="0"/>
          </a:p>
          <a:p>
            <a:pPr lvl="1"/>
            <a:r>
              <a:rPr lang="fr-FR" dirty="0" smtClean="0"/>
              <a:t>Sensibilisation des professionnels de la filière à la prévention des chutes des personnes âgées :</a:t>
            </a:r>
            <a:endParaRPr lang="fr-FR" sz="3600" dirty="0" smtClean="0"/>
          </a:p>
          <a:p>
            <a:pPr lvl="1"/>
            <a:r>
              <a:rPr lang="fr-FR" dirty="0" smtClean="0"/>
              <a:t>Personnels de SSR gériatrique et de CSG, urgentistes </a:t>
            </a:r>
            <a:endParaRPr lang="fr-FR" sz="3600" dirty="0" smtClean="0"/>
          </a:p>
          <a:p>
            <a:pPr lvl="1"/>
            <a:r>
              <a:rPr lang="fr-FR" dirty="0" smtClean="0"/>
              <a:t>Sensibilisation des acteurs du domicile au repérage et à l’orientation du patient à risque de chute </a:t>
            </a:r>
            <a:endParaRPr lang="fr-FR" sz="3600" dirty="0" smtClean="0"/>
          </a:p>
          <a:p>
            <a:pPr lvl="1"/>
            <a:r>
              <a:rPr lang="fr-FR" dirty="0" smtClean="0"/>
              <a:t>Sensibilisation des acteurs libéraux : médecins traitants, masseur-kinésithérapeutes et infirmiers libéraux</a:t>
            </a:r>
            <a:endParaRPr lang="fr-FR" sz="3600" dirty="0" smtClean="0"/>
          </a:p>
          <a:p>
            <a:pPr lvl="1"/>
            <a:r>
              <a:rPr lang="fr-FR" dirty="0" smtClean="0"/>
              <a:t>Sensibilisation des équipes médico-sociales et des pôles gérontologiques du conseil général</a:t>
            </a:r>
            <a:endParaRPr lang="fr-FR" sz="3600" dirty="0" smtClean="0"/>
          </a:p>
          <a:p>
            <a:endParaRPr lang="fr-FR" dirty="0"/>
          </a:p>
        </p:txBody>
      </p:sp>
      <p:pic>
        <p:nvPicPr>
          <p:cNvPr id="4" name="Picture 2"/>
          <p:cNvPicPr>
            <a:picLocks noChangeAspect="1" noChangeArrowheads="1"/>
          </p:cNvPicPr>
          <p:nvPr/>
        </p:nvPicPr>
        <p:blipFill>
          <a:blip r:embed="rId2" cstate="print"/>
          <a:srcRect/>
          <a:stretch>
            <a:fillRect/>
          </a:stretch>
        </p:blipFill>
        <p:spPr bwMode="auto">
          <a:xfrm>
            <a:off x="2843808" y="1772816"/>
            <a:ext cx="5184576" cy="3812936"/>
          </a:xfrm>
          <a:prstGeom prst="rect">
            <a:avLst/>
          </a:prstGeom>
          <a:noFill/>
          <a:ln w="9525">
            <a:noFill/>
            <a:miter lim="800000"/>
            <a:headEnd/>
            <a:tailEnd/>
          </a:ln>
        </p:spPr>
      </p:pic>
      <p:sp>
        <p:nvSpPr>
          <p:cNvPr id="5" name="Rectangle 4"/>
          <p:cNvSpPr/>
          <p:nvPr/>
        </p:nvSpPr>
        <p:spPr>
          <a:xfrm>
            <a:off x="395536" y="4221088"/>
            <a:ext cx="8619954" cy="1754326"/>
          </a:xfrm>
          <a:prstGeom prst="rect">
            <a:avLst/>
          </a:prstGeom>
          <a:noFill/>
        </p:spPr>
        <p:txBody>
          <a:bodyPr wrap="square" lIns="91440" tIns="45720" rIns="91440" bIns="45720">
            <a:spAutoFit/>
          </a:bodyPr>
          <a:lstStyle/>
          <a:p>
            <a:pPr algn="ctr"/>
            <a:r>
              <a:rPr lang="fr-FR"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Wingdings" pitchFamily="2" charset="2"/>
              </a:rPr>
              <a:t></a:t>
            </a:r>
            <a:r>
              <a:rPr lang="fr-FR"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Construction de la plateforme</a:t>
            </a:r>
            <a:endParaRPr lang="fr-FR"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70C0"/>
                </a:solidFill>
              </a:rPr>
              <a:t>Le dispositif CPP en action</a:t>
            </a:r>
            <a:endParaRPr lang="fr-FR" dirty="0">
              <a:solidFill>
                <a:srgbClr val="0070C0"/>
              </a:solidFill>
            </a:endParaRPr>
          </a:p>
        </p:txBody>
      </p:sp>
      <p:sp>
        <p:nvSpPr>
          <p:cNvPr id="3" name="Espace réservé du contenu 2"/>
          <p:cNvSpPr>
            <a:spLocks noGrp="1"/>
          </p:cNvSpPr>
          <p:nvPr>
            <p:ph idx="1"/>
          </p:nvPr>
        </p:nvSpPr>
        <p:spPr/>
        <p:txBody>
          <a:bodyPr>
            <a:normAutofit fontScale="85000" lnSpcReduction="20000"/>
          </a:bodyPr>
          <a:lstStyle/>
          <a:p>
            <a:r>
              <a:rPr lang="fr-FR" dirty="0" smtClean="0"/>
              <a:t>Population cible principale: repérage actif par le CPP:</a:t>
            </a:r>
          </a:p>
          <a:p>
            <a:pPr lvl="1"/>
            <a:r>
              <a:rPr lang="fr-FR" dirty="0" smtClean="0"/>
              <a:t>Dossier patient des Urgences du site annecien du CHANGE</a:t>
            </a:r>
          </a:p>
          <a:p>
            <a:pPr lvl="1"/>
            <a:r>
              <a:rPr lang="fr-FR" dirty="0" smtClean="0"/>
              <a:t>Personnes de plus de 75 ans</a:t>
            </a:r>
          </a:p>
          <a:p>
            <a:pPr lvl="1"/>
            <a:r>
              <a:rPr lang="fr-FR" dirty="0" smtClean="0"/>
              <a:t>Motif d’admission aux urgences: Chute</a:t>
            </a:r>
          </a:p>
          <a:p>
            <a:pPr lvl="1"/>
            <a:r>
              <a:rPr lang="fr-FR" dirty="0" smtClean="0"/>
              <a:t>Patient non hospitalisé (hors séjour UHCD)</a:t>
            </a:r>
          </a:p>
          <a:p>
            <a:endParaRPr lang="fr-FR" dirty="0" smtClean="0"/>
          </a:p>
          <a:p>
            <a:r>
              <a:rPr lang="fr-FR" dirty="0" smtClean="0"/>
              <a:t>Autres saisines:</a:t>
            </a:r>
          </a:p>
          <a:p>
            <a:pPr lvl="1"/>
            <a:r>
              <a:rPr lang="fr-FR" dirty="0" smtClean="0"/>
              <a:t>Le CPP a été sollicité directement par des médecins traitants</a:t>
            </a:r>
          </a:p>
          <a:p>
            <a:pPr lvl="1"/>
            <a:r>
              <a:rPr lang="fr-FR" dirty="0" smtClean="0"/>
              <a:t>Des patients hospitalisés brièvement pour des fractures du membre supérieur ont aussi pu bénéficier du dispositif CPP</a:t>
            </a:r>
          </a:p>
          <a:p>
            <a:pPr lvl="1"/>
            <a:endParaRPr lang="fr-FR"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274638"/>
            <a:ext cx="4139952" cy="1143000"/>
          </a:xfrm>
        </p:spPr>
        <p:txBody>
          <a:bodyPr/>
          <a:lstStyle/>
          <a:p>
            <a:r>
              <a:rPr lang="fr-FR" dirty="0" smtClean="0">
                <a:solidFill>
                  <a:srgbClr val="0070C0"/>
                </a:solidFill>
              </a:rPr>
              <a:t>Logigramme</a:t>
            </a:r>
            <a:endParaRPr lang="fr-FR" dirty="0">
              <a:solidFill>
                <a:srgbClr val="0070C0"/>
              </a:solidFill>
            </a:endParaRPr>
          </a:p>
        </p:txBody>
      </p:sp>
      <p:pic>
        <p:nvPicPr>
          <p:cNvPr id="1026" name="Picture 2"/>
          <p:cNvPicPr>
            <a:picLocks noChangeAspect="1" noChangeArrowheads="1"/>
          </p:cNvPicPr>
          <p:nvPr/>
        </p:nvPicPr>
        <p:blipFill>
          <a:blip r:embed="rId2" cstate="print"/>
          <a:srcRect/>
          <a:stretch>
            <a:fillRect/>
          </a:stretch>
        </p:blipFill>
        <p:spPr bwMode="auto">
          <a:xfrm>
            <a:off x="4067944" y="1"/>
            <a:ext cx="4748601" cy="68580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83568" y="0"/>
            <a:ext cx="8460432" cy="122186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83568" y="-5360682"/>
            <a:ext cx="8460432" cy="122186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ce réservé du contenu 2"/>
          <p:cNvSpPr>
            <a:spLocks noGrp="1"/>
          </p:cNvSpPr>
          <p:nvPr>
            <p:ph idx="1"/>
          </p:nvPr>
        </p:nvSpPr>
        <p:spPr>
          <a:xfrm>
            <a:off x="457200" y="476672"/>
            <a:ext cx="8229600" cy="5649491"/>
          </a:xfrm>
        </p:spPr>
        <p:txBody>
          <a:bodyPr>
            <a:normAutofit/>
          </a:bodyPr>
          <a:lstStyle/>
          <a:p>
            <a:pPr>
              <a:buNone/>
            </a:pPr>
            <a:r>
              <a:rPr lang="fr-FR" sz="2800" dirty="0" smtClean="0">
                <a:solidFill>
                  <a:srgbClr val="0070C0"/>
                </a:solidFill>
                <a:latin typeface="+mj-lt"/>
                <a:ea typeface="+mj-ea"/>
                <a:cs typeface="+mj-cs"/>
              </a:rPr>
              <a:t>L’intérêt du concept de fragilité:</a:t>
            </a:r>
          </a:p>
          <a:p>
            <a:pPr lvl="1"/>
            <a:endParaRPr lang="fr-FR" dirty="0" smtClean="0"/>
          </a:p>
          <a:p>
            <a:pPr lvl="1">
              <a:buNone/>
            </a:pPr>
            <a:r>
              <a:rPr lang="fr-FR" sz="2400" dirty="0" smtClean="0"/>
              <a:t>« La repérer pour permettre au patient de bénéficier des meilleures stratégies préventives et thérapeutiques disponibles afin de vivre le plus longtemps et dans les meilleures conditions de santé possible. »</a:t>
            </a:r>
          </a:p>
          <a:p>
            <a:pPr lvl="1"/>
            <a:endParaRPr lang="fr-FR" dirty="0" smtClean="0"/>
          </a:p>
          <a:p>
            <a:pPr lvl="1"/>
            <a:endParaRPr lang="fr-FR" sz="2400" dirty="0" smtClean="0"/>
          </a:p>
          <a:p>
            <a:pPr lvl="1"/>
            <a:endParaRPr lang="fr-FR" sz="2400" dirty="0" smtClean="0"/>
          </a:p>
          <a:p>
            <a:pPr lvl="1">
              <a:buNone/>
            </a:pPr>
            <a:r>
              <a:rPr lang="fr-FR" sz="2400" dirty="0" smtClean="0"/>
              <a:t>« </a:t>
            </a:r>
            <a:r>
              <a:rPr lang="fr-FR" sz="2400" i="1" dirty="0" smtClean="0"/>
              <a:t>une identification la plus précoce possible apparaît être la plus efficiente et devrait conduire à une identification à un stade </a:t>
            </a:r>
            <a:r>
              <a:rPr lang="fr-FR" sz="2400" i="1" dirty="0" err="1" smtClean="0"/>
              <a:t>pré-clinique</a:t>
            </a:r>
            <a:r>
              <a:rPr lang="fr-FR" sz="2400" i="1" dirty="0" smtClean="0"/>
              <a:t>.</a:t>
            </a:r>
            <a:r>
              <a:rPr lang="fr-FR" sz="2400" dirty="0" smtClean="0"/>
              <a:t> »</a:t>
            </a:r>
          </a:p>
          <a:p>
            <a:pPr lvl="1"/>
            <a:endParaRPr lang="fr-FR" dirty="0" smtClean="0"/>
          </a:p>
        </p:txBody>
      </p:sp>
      <p:sp>
        <p:nvSpPr>
          <p:cNvPr id="4099" name="ZoneTexte 3"/>
          <p:cNvSpPr txBox="1">
            <a:spLocks noChangeArrowheads="1"/>
          </p:cNvSpPr>
          <p:nvPr/>
        </p:nvSpPr>
        <p:spPr bwMode="auto">
          <a:xfrm>
            <a:off x="3419872" y="3429000"/>
            <a:ext cx="5404043" cy="646331"/>
          </a:xfrm>
          <a:prstGeom prst="rect">
            <a:avLst/>
          </a:prstGeom>
          <a:noFill/>
          <a:ln w="9525">
            <a:noFill/>
            <a:miter lim="800000"/>
            <a:headEnd/>
            <a:tailEnd/>
          </a:ln>
        </p:spPr>
        <p:txBody>
          <a:bodyPr wrap="none">
            <a:spAutoFit/>
          </a:bodyPr>
          <a:lstStyle/>
          <a:p>
            <a:r>
              <a:rPr lang="fr-FR" i="1" dirty="0">
                <a:solidFill>
                  <a:schemeClr val="accent6">
                    <a:lumMod val="75000"/>
                  </a:schemeClr>
                </a:solidFill>
              </a:rPr>
              <a:t>M Drame; Analyse de la fragilité du sujet âgé au travers </a:t>
            </a:r>
          </a:p>
          <a:p>
            <a:r>
              <a:rPr lang="fr-FR" i="1" dirty="0">
                <a:solidFill>
                  <a:schemeClr val="accent6">
                    <a:lumMod val="75000"/>
                  </a:schemeClr>
                </a:solidFill>
              </a:rPr>
              <a:t>de la mortalité dans la cohorte SAFES 2009</a:t>
            </a:r>
          </a:p>
        </p:txBody>
      </p:sp>
      <p:sp>
        <p:nvSpPr>
          <p:cNvPr id="4" name="ZoneTexte 3"/>
          <p:cNvSpPr txBox="1">
            <a:spLocks noChangeArrowheads="1"/>
          </p:cNvSpPr>
          <p:nvPr/>
        </p:nvSpPr>
        <p:spPr bwMode="auto">
          <a:xfrm>
            <a:off x="5004048" y="5733256"/>
            <a:ext cx="2919517" cy="369332"/>
          </a:xfrm>
          <a:prstGeom prst="rect">
            <a:avLst/>
          </a:prstGeom>
          <a:noFill/>
          <a:ln w="9525">
            <a:noFill/>
            <a:miter lim="800000"/>
            <a:headEnd/>
            <a:tailEnd/>
          </a:ln>
        </p:spPr>
        <p:txBody>
          <a:bodyPr wrap="none">
            <a:spAutoFit/>
          </a:bodyPr>
          <a:lstStyle/>
          <a:p>
            <a:r>
              <a:rPr lang="nb-NO" i="1" dirty="0" smtClean="0">
                <a:solidFill>
                  <a:schemeClr val="accent6">
                    <a:lumMod val="75000"/>
                  </a:schemeClr>
                </a:solidFill>
              </a:rPr>
              <a:t>PO Lang 2011; cohorte SAFES</a:t>
            </a:r>
            <a:endParaRPr lang="fr-FR" i="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70C0"/>
                </a:solidFill>
              </a:rPr>
              <a:t>Résultats</a:t>
            </a:r>
            <a:endParaRPr lang="fr-FR" dirty="0">
              <a:solidFill>
                <a:srgbClr val="0070C0"/>
              </a:solidFill>
            </a:endParaRPr>
          </a:p>
        </p:txBody>
      </p:sp>
      <p:sp>
        <p:nvSpPr>
          <p:cNvPr id="3" name="Espace réservé du contenu 2"/>
          <p:cNvSpPr>
            <a:spLocks noGrp="1"/>
          </p:cNvSpPr>
          <p:nvPr>
            <p:ph idx="1"/>
          </p:nvPr>
        </p:nvSpPr>
        <p:spPr/>
        <p:txBody>
          <a:bodyPr/>
          <a:lstStyle/>
          <a:p>
            <a:r>
              <a:rPr lang="fr-FR" dirty="0" smtClean="0"/>
              <a:t>1°/ description de la population ayant bénéficié de la visite à domicile du CPP</a:t>
            </a:r>
          </a:p>
          <a:p>
            <a:endParaRPr lang="fr-FR" dirty="0" smtClean="0"/>
          </a:p>
          <a:p>
            <a:r>
              <a:rPr lang="fr-FR" dirty="0" smtClean="0"/>
              <a:t>2°/ description des recommandations effectuées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70C0"/>
                </a:solidFill>
              </a:rPr>
              <a:t>Résultats</a:t>
            </a:r>
            <a:endParaRPr lang="fr-FR" dirty="0">
              <a:solidFill>
                <a:srgbClr val="0070C0"/>
              </a:solidFill>
            </a:endParaRPr>
          </a:p>
        </p:txBody>
      </p:sp>
      <p:sp>
        <p:nvSpPr>
          <p:cNvPr id="3" name="Espace réservé du contenu 2"/>
          <p:cNvSpPr>
            <a:spLocks noGrp="1"/>
          </p:cNvSpPr>
          <p:nvPr>
            <p:ph idx="1"/>
          </p:nvPr>
        </p:nvSpPr>
        <p:spPr/>
        <p:txBody>
          <a:bodyPr/>
          <a:lstStyle/>
          <a:p>
            <a:r>
              <a:rPr lang="fr-FR" b="1" i="1" dirty="0" smtClean="0">
                <a:solidFill>
                  <a:srgbClr val="FFC000"/>
                </a:solidFill>
              </a:rPr>
              <a:t>Les résultats seront prochainement publiés et ne sont donc pas disponibles ici.  </a:t>
            </a:r>
            <a:endParaRPr lang="fr-FR" b="1" i="1" dirty="0" smtClean="0">
              <a:solidFill>
                <a:srgbClr val="FFC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Résultats</a:t>
            </a:r>
            <a:endParaRPr lang="fr-FR" dirty="0"/>
          </a:p>
        </p:txBody>
      </p:sp>
      <p:sp>
        <p:nvSpPr>
          <p:cNvPr id="3" name="Espace réservé du contenu 2"/>
          <p:cNvSpPr>
            <a:spLocks noGrp="1"/>
          </p:cNvSpPr>
          <p:nvPr>
            <p:ph idx="1"/>
          </p:nvPr>
        </p:nvSpPr>
        <p:spPr/>
        <p:txBody>
          <a:bodyPr/>
          <a:lstStyle/>
          <a:p>
            <a:r>
              <a:rPr lang="fr-FR" dirty="0" smtClean="0"/>
              <a:t>3°/ Taux de réadmission aux urgences pour chute aux urgences à M1 M3 M6</a:t>
            </a:r>
          </a:p>
          <a:p>
            <a:endParaRPr lang="fr-FR" dirty="0" smtClean="0"/>
          </a:p>
          <a:p>
            <a:r>
              <a:rPr lang="fr-FR" dirty="0" smtClean="0"/>
              <a:t>Comparaison aux données de la cohorte du RENAU (Phase 2 de l’EPP) pour la population passée aux urgences pour chute et résidant à domicile</a:t>
            </a:r>
          </a:p>
          <a:p>
            <a:endParaRPr lang="fr-FR"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solidFill>
                  <a:srgbClr val="0070C0"/>
                </a:solidFill>
              </a:rPr>
              <a:t>Conclusions</a:t>
            </a:r>
            <a:endParaRPr lang="fr-FR" dirty="0">
              <a:solidFill>
                <a:srgbClr val="0070C0"/>
              </a:solidFill>
            </a:endParaRPr>
          </a:p>
        </p:txBody>
      </p:sp>
      <p:sp>
        <p:nvSpPr>
          <p:cNvPr id="4" name="Espace réservé du contenu 3"/>
          <p:cNvSpPr>
            <a:spLocks noGrp="1"/>
          </p:cNvSpPr>
          <p:nvPr>
            <p:ph idx="1"/>
          </p:nvPr>
        </p:nvSpPr>
        <p:spPr/>
        <p:txBody>
          <a:bodyPr>
            <a:normAutofit/>
          </a:bodyPr>
          <a:lstStyle/>
          <a:p>
            <a:r>
              <a:rPr lang="fr-FR" dirty="0" smtClean="0"/>
              <a:t>La faisabilité du dispositif CPP  est démontrée</a:t>
            </a:r>
          </a:p>
          <a:p>
            <a:r>
              <a:rPr lang="fr-FR" dirty="0" smtClean="0"/>
              <a:t>Des recommandations ont été formulées avec un taux de suivi  </a:t>
            </a:r>
            <a:r>
              <a:rPr lang="fr-FR" dirty="0" smtClean="0"/>
              <a:t>supérieur au taux de suivi des recommandations </a:t>
            </a:r>
            <a:r>
              <a:rPr lang="fr-FR" dirty="0" smtClean="0"/>
              <a:t>en hôpital de jour (CEG: 50% en 2009; Strasbourg 59%)</a:t>
            </a:r>
          </a:p>
          <a:p>
            <a:r>
              <a:rPr lang="fr-FR" dirty="0" smtClean="0"/>
              <a:t>Pour la population issue des urgences: les taux de </a:t>
            </a:r>
            <a:r>
              <a:rPr lang="fr-FR" dirty="0" err="1" smtClean="0"/>
              <a:t>readmissions</a:t>
            </a:r>
            <a:r>
              <a:rPr lang="fr-FR" dirty="0" smtClean="0"/>
              <a:t> pour chute à 1, 3 et 6 mois sont </a:t>
            </a:r>
            <a:r>
              <a:rPr lang="fr-FR" dirty="0" smtClean="0"/>
              <a:t>encourageants</a:t>
            </a:r>
            <a:endParaRPr lang="fr-FR" dirty="0" smtClean="0"/>
          </a:p>
        </p:txBody>
      </p:sp>
      <p:sp>
        <p:nvSpPr>
          <p:cNvPr id="5" name="ZoneTexte 4"/>
          <p:cNvSpPr txBox="1"/>
          <p:nvPr/>
        </p:nvSpPr>
        <p:spPr>
          <a:xfrm>
            <a:off x="1403648" y="980728"/>
            <a:ext cx="5607945" cy="2308324"/>
          </a:xfrm>
          <a:prstGeom prst="rect">
            <a:avLst/>
          </a:prstGeom>
          <a:noFill/>
        </p:spPr>
        <p:txBody>
          <a:bodyPr wrap="none" rtlCol="0">
            <a:spAutoFit/>
          </a:bodyPr>
          <a:lstStyle/>
          <a:p>
            <a:r>
              <a:rPr lang="fr-FR" sz="7200" b="1" dirty="0" smtClean="0">
                <a:solidFill>
                  <a:srgbClr val="FFC000"/>
                </a:solidFill>
              </a:rPr>
              <a:t>Résultats non </a:t>
            </a:r>
          </a:p>
          <a:p>
            <a:r>
              <a:rPr lang="fr-FR" sz="7200" b="1" dirty="0" smtClean="0">
                <a:solidFill>
                  <a:srgbClr val="FFC000"/>
                </a:solidFill>
              </a:rPr>
              <a:t>communiqués</a:t>
            </a:r>
            <a:endParaRPr lang="fr-FR" sz="7200" b="1" dirty="0">
              <a:solidFill>
                <a:srgbClr val="FFC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r>
              <a:rPr lang="fr-FR" sz="3200" dirty="0" smtClean="0">
                <a:solidFill>
                  <a:srgbClr val="0070C0"/>
                </a:solidFill>
              </a:rPr>
              <a:t>Conclusions</a:t>
            </a:r>
            <a:endParaRPr lang="fr-FR" sz="3200" dirty="0">
              <a:solidFill>
                <a:srgbClr val="0070C0"/>
              </a:solidFill>
            </a:endParaRPr>
          </a:p>
        </p:txBody>
      </p:sp>
      <p:sp>
        <p:nvSpPr>
          <p:cNvPr id="4" name="Espace réservé du contenu 3"/>
          <p:cNvSpPr>
            <a:spLocks noGrp="1"/>
          </p:cNvSpPr>
          <p:nvPr>
            <p:ph idx="1"/>
          </p:nvPr>
        </p:nvSpPr>
        <p:spPr>
          <a:xfrm>
            <a:off x="467544" y="1124744"/>
            <a:ext cx="8507288" cy="5112568"/>
          </a:xfrm>
        </p:spPr>
        <p:txBody>
          <a:bodyPr>
            <a:noAutofit/>
          </a:bodyPr>
          <a:lstStyle/>
          <a:p>
            <a:r>
              <a:rPr lang="fr-FR" sz="1600" dirty="0" smtClean="0"/>
              <a:t>Le CPP permet d’offrir au patient qui n’en bénéficiait pas auparavant une évaluation complète des facteurs de risques </a:t>
            </a:r>
            <a:r>
              <a:rPr lang="fr-FR" sz="1600" dirty="0" err="1" smtClean="0"/>
              <a:t>domestico</a:t>
            </a:r>
            <a:r>
              <a:rPr lang="fr-FR" sz="1600" dirty="0" smtClean="0"/>
              <a:t>-centrée, une information précise au médecin traitant, un suivi téléphonique</a:t>
            </a:r>
          </a:p>
          <a:p>
            <a:endParaRPr lang="fr-FR" sz="1600" dirty="0" smtClean="0"/>
          </a:p>
          <a:p>
            <a:r>
              <a:rPr lang="fr-FR" sz="1600" dirty="0" smtClean="0"/>
              <a:t>L’intervention cible une population fragile, à haut risque de chute mais en amont de la grande dépendance:</a:t>
            </a:r>
          </a:p>
          <a:p>
            <a:pPr lvl="1"/>
            <a:r>
              <a:rPr lang="fr-FR" sz="1600" dirty="0" smtClean="0"/>
              <a:t>Réponse à la politique de repérage des personnes en risque de perte d’autonomie: PAERPA</a:t>
            </a:r>
          </a:p>
          <a:p>
            <a:endParaRPr lang="fr-FR" sz="1600" dirty="0" smtClean="0"/>
          </a:p>
          <a:p>
            <a:r>
              <a:rPr lang="fr-FR" sz="1600" dirty="0" smtClean="0"/>
              <a:t>Si le patient ne relève pas d’une visite à domicile du  CPP (GIR ≤3 ou patient déjà connu): </a:t>
            </a:r>
          </a:p>
          <a:p>
            <a:pPr>
              <a:buNone/>
            </a:pPr>
            <a:r>
              <a:rPr lang="fr-FR" sz="1600" dirty="0" smtClean="0"/>
              <a:t> le repérage de la chute par le dispositif permet de signaler l’évènement chute aux professionnels prenant en soins le patient: </a:t>
            </a:r>
          </a:p>
          <a:p>
            <a:pPr lvl="1"/>
            <a:r>
              <a:rPr lang="fr-FR" sz="1600" dirty="0" smtClean="0"/>
              <a:t>Aux structures hospitalières: CEG, SSR, CSG, EMG</a:t>
            </a:r>
          </a:p>
          <a:p>
            <a:pPr lvl="1"/>
            <a:r>
              <a:rPr lang="fr-FR" sz="1600" dirty="0" smtClean="0"/>
              <a:t>Aux équipes médico-sociales</a:t>
            </a:r>
          </a:p>
          <a:p>
            <a:pPr lvl="1"/>
            <a:r>
              <a:rPr lang="fr-FR" sz="1600" dirty="0" smtClean="0"/>
              <a:t>Pour les EHPAD: travail de prévention spécifique</a:t>
            </a:r>
          </a:p>
          <a:p>
            <a:pPr lvl="1"/>
            <a:endParaRPr lang="fr-FR" sz="1600" dirty="0" smtClean="0"/>
          </a:p>
          <a:p>
            <a:pPr lvl="1">
              <a:buFont typeface="Wingdings" pitchFamily="2" charset="2"/>
              <a:buChar char="à"/>
            </a:pPr>
            <a:r>
              <a:rPr lang="fr-FR" sz="1600" dirty="0" smtClean="0"/>
              <a:t>Prévention tertiaire: régulation téléphonique</a:t>
            </a:r>
          </a:p>
          <a:p>
            <a:pPr lvl="1">
              <a:buFont typeface="Wingdings" pitchFamily="2" charset="2"/>
              <a:buChar char="à"/>
            </a:pPr>
            <a:r>
              <a:rPr lang="fr-FR" sz="1600" dirty="0" smtClean="0"/>
              <a:t>Lien avec le médecin traitant </a:t>
            </a:r>
          </a:p>
          <a:p>
            <a:pPr lvl="1">
              <a:buFont typeface="Wingdings"/>
              <a:buChar char="à"/>
            </a:pPr>
            <a:r>
              <a:rPr lang="fr-FR" sz="1800" b="1" u="sng" dirty="0" smtClean="0">
                <a:solidFill>
                  <a:srgbClr val="0070C0"/>
                </a:solidFill>
                <a:sym typeface="Wingdings" pitchFamily="2" charset="2"/>
              </a:rPr>
              <a:t>l’objectif est d’offrir à l’ensemble de la population une orientation adaptée à son niveau de risque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026" name="Picture 2"/>
          <p:cNvPicPr>
            <a:picLocks noChangeAspect="1" noChangeArrowheads="1"/>
          </p:cNvPicPr>
          <p:nvPr/>
        </p:nvPicPr>
        <p:blipFill>
          <a:blip r:embed="rId2" cstate="print"/>
          <a:srcRect/>
          <a:stretch>
            <a:fillRect/>
          </a:stretch>
        </p:blipFill>
        <p:spPr bwMode="auto">
          <a:xfrm>
            <a:off x="323528" y="188640"/>
            <a:ext cx="8604448" cy="632804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1"/>
          <p:cNvSpPr>
            <a:spLocks noGrp="1"/>
          </p:cNvSpPr>
          <p:nvPr>
            <p:ph type="title"/>
          </p:nvPr>
        </p:nvSpPr>
        <p:spPr/>
        <p:txBody>
          <a:bodyPr>
            <a:normAutofit/>
          </a:bodyPr>
          <a:lstStyle/>
          <a:p>
            <a:r>
              <a:rPr lang="fr-FR" sz="2800" dirty="0" smtClean="0">
                <a:solidFill>
                  <a:srgbClr val="0070C0"/>
                </a:solidFill>
              </a:rPr>
              <a:t>Propositions </a:t>
            </a:r>
            <a:r>
              <a:rPr lang="fr-FR" sz="2000" i="1" dirty="0" smtClean="0"/>
              <a:t>(Marseille, Congrès  Fragilité 2014)</a:t>
            </a:r>
          </a:p>
        </p:txBody>
      </p:sp>
      <p:sp>
        <p:nvSpPr>
          <p:cNvPr id="20483" name="Espace réservé du contenu 2"/>
          <p:cNvSpPr>
            <a:spLocks noGrp="1"/>
          </p:cNvSpPr>
          <p:nvPr>
            <p:ph idx="1"/>
          </p:nvPr>
        </p:nvSpPr>
        <p:spPr/>
        <p:txBody>
          <a:bodyPr>
            <a:normAutofit fontScale="92500" lnSpcReduction="10000"/>
          </a:bodyPr>
          <a:lstStyle/>
          <a:p>
            <a:pPr>
              <a:buNone/>
            </a:pPr>
            <a:r>
              <a:rPr lang="fr-FR" sz="3000" dirty="0" smtClean="0">
                <a:solidFill>
                  <a:srgbClr val="0070C0"/>
                </a:solidFill>
                <a:latin typeface="+mj-lt"/>
                <a:ea typeface="+mj-ea"/>
                <a:cs typeface="+mj-cs"/>
              </a:rPr>
              <a:t>Repérage « précoce »</a:t>
            </a:r>
          </a:p>
          <a:p>
            <a:pPr lvl="1"/>
            <a:r>
              <a:rPr lang="fr-FR" dirty="0" smtClean="0"/>
              <a:t>Médecine générale: dépistage</a:t>
            </a:r>
          </a:p>
          <a:p>
            <a:pPr lvl="1"/>
            <a:r>
              <a:rPr lang="fr-FR" dirty="0" smtClean="0"/>
              <a:t>Repérage d’évènements index</a:t>
            </a:r>
          </a:p>
          <a:p>
            <a:pPr lvl="2"/>
            <a:r>
              <a:rPr lang="fr-FR" dirty="0" smtClean="0"/>
              <a:t>Une première chute grave</a:t>
            </a:r>
          </a:p>
          <a:p>
            <a:pPr lvl="2"/>
            <a:r>
              <a:rPr lang="fr-FR" dirty="0" smtClean="0"/>
              <a:t>Des troubles cognitifs/</a:t>
            </a:r>
            <a:r>
              <a:rPr lang="fr-FR" dirty="0" err="1" smtClean="0"/>
              <a:t>sd</a:t>
            </a:r>
            <a:r>
              <a:rPr lang="fr-FR" dirty="0" smtClean="0"/>
              <a:t> confusionnel/perte de poids</a:t>
            </a:r>
            <a:r>
              <a:rPr lang="fr-FR" dirty="0" smtClean="0">
                <a:sym typeface="Wingdings" pitchFamily="2" charset="2"/>
              </a:rPr>
              <a:t> filière pec</a:t>
            </a:r>
            <a:endParaRPr lang="fr-FR" dirty="0" smtClean="0"/>
          </a:p>
          <a:p>
            <a:pPr lvl="2"/>
            <a:r>
              <a:rPr lang="fr-FR" dirty="0" smtClean="0"/>
              <a:t>…un appel au 15 ou à SOS médecin</a:t>
            </a:r>
          </a:p>
          <a:p>
            <a:pPr>
              <a:buNone/>
            </a:pPr>
            <a:r>
              <a:rPr lang="fr-FR" sz="3000" dirty="0" smtClean="0">
                <a:solidFill>
                  <a:srgbClr val="0070C0"/>
                </a:solidFill>
                <a:latin typeface="+mj-lt"/>
                <a:ea typeface="+mj-ea"/>
                <a:cs typeface="+mj-cs"/>
              </a:rPr>
              <a:t>Repérage « tardif »</a:t>
            </a:r>
          </a:p>
          <a:p>
            <a:pPr lvl="2"/>
            <a:r>
              <a:rPr lang="fr-FR" dirty="0" smtClean="0"/>
              <a:t>Mesurer la fragilité dans une population </a:t>
            </a:r>
            <a:r>
              <a:rPr lang="fr-FR" dirty="0" err="1" smtClean="0"/>
              <a:t>polypathologique</a:t>
            </a:r>
            <a:r>
              <a:rPr lang="fr-FR" dirty="0" smtClean="0"/>
              <a:t> et dépendante</a:t>
            </a:r>
          </a:p>
          <a:p>
            <a:pPr lvl="2"/>
            <a:r>
              <a:rPr lang="fr-FR" dirty="0" smtClean="0"/>
              <a:t>Adapter le suivi en fonction de cet indicateur</a:t>
            </a:r>
          </a:p>
          <a:p>
            <a:pPr lvl="2"/>
            <a:endParaRPr lang="fr-FR" dirty="0" smtClean="0"/>
          </a:p>
          <a:p>
            <a:pPr lvl="1"/>
            <a:endParaRPr lang="fr-FR"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Chutes et fragilité</a:t>
            </a:r>
            <a:endParaRPr lang="fr-FR" dirty="0"/>
          </a:p>
        </p:txBody>
      </p:sp>
      <p:sp>
        <p:nvSpPr>
          <p:cNvPr id="3" name="Espace réservé du contenu 2"/>
          <p:cNvSpPr>
            <a:spLocks noGrp="1"/>
          </p:cNvSpPr>
          <p:nvPr>
            <p:ph idx="1"/>
          </p:nvPr>
        </p:nvSpPr>
        <p:spPr/>
        <p:txBody>
          <a:bodyPr/>
          <a:lstStyle/>
          <a:p>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4638"/>
            <a:ext cx="5050904" cy="1143000"/>
          </a:xfrm>
        </p:spPr>
        <p:txBody>
          <a:bodyPr>
            <a:noAutofit/>
          </a:bodyPr>
          <a:lstStyle/>
          <a:p>
            <a:pPr marL="342900" indent="-342900" algn="l">
              <a:spcBef>
                <a:spcPct val="20000"/>
              </a:spcBef>
            </a:pPr>
            <a:r>
              <a:rPr lang="fr-FR" altLang="fr-FR" sz="2400" dirty="0" smtClean="0">
                <a:solidFill>
                  <a:srgbClr val="0070C0"/>
                </a:solidFill>
              </a:rPr>
              <a:t>Enquête prospective </a:t>
            </a:r>
            <a:r>
              <a:rPr lang="fr-FR" altLang="fr-FR" sz="2400" dirty="0" err="1" smtClean="0">
                <a:solidFill>
                  <a:srgbClr val="0070C0"/>
                </a:solidFill>
              </a:rPr>
              <a:t>monocentrique</a:t>
            </a:r>
            <a:r>
              <a:rPr lang="fr-FR" altLang="fr-FR" sz="2400" dirty="0" smtClean="0">
                <a:solidFill>
                  <a:srgbClr val="0070C0"/>
                </a:solidFill>
              </a:rPr>
              <a:t/>
            </a:r>
            <a:br>
              <a:rPr lang="fr-FR" altLang="fr-FR" sz="2400" dirty="0" smtClean="0">
                <a:solidFill>
                  <a:srgbClr val="0070C0"/>
                </a:solidFill>
              </a:rPr>
            </a:br>
            <a:r>
              <a:rPr lang="fr-FR" altLang="fr-FR" sz="2400" dirty="0" smtClean="0">
                <a:solidFill>
                  <a:srgbClr val="0070C0"/>
                </a:solidFill>
              </a:rPr>
              <a:t>HDJ MCO Annecy 2009</a:t>
            </a:r>
          </a:p>
        </p:txBody>
      </p:sp>
      <p:sp>
        <p:nvSpPr>
          <p:cNvPr id="12291" name="Rectangle 3"/>
          <p:cNvSpPr>
            <a:spLocks noGrp="1" noChangeArrowheads="1"/>
          </p:cNvSpPr>
          <p:nvPr>
            <p:ph type="body" idx="1"/>
          </p:nvPr>
        </p:nvSpPr>
        <p:spPr>
          <a:xfrm>
            <a:off x="457200" y="1125538"/>
            <a:ext cx="8229600" cy="5000625"/>
          </a:xfrm>
        </p:spPr>
        <p:txBody>
          <a:bodyPr/>
          <a:lstStyle/>
          <a:p>
            <a:pPr marL="609600" indent="-609600" eaLnBrk="1" hangingPunct="1"/>
            <a:endParaRPr lang="fr-FR" altLang="fr-FR" sz="2400" b="1" dirty="0" smtClean="0"/>
          </a:p>
          <a:p>
            <a:pPr marL="1390650" lvl="2" indent="-533400" eaLnBrk="1" hangingPunct="1"/>
            <a:r>
              <a:rPr lang="fr-FR" altLang="fr-FR" sz="2000" dirty="0" smtClean="0"/>
              <a:t>261 observations consécutives </a:t>
            </a:r>
          </a:p>
          <a:p>
            <a:pPr marL="1390650" lvl="2" indent="-533400" eaLnBrk="1" hangingPunct="1"/>
            <a:endParaRPr lang="fr-FR" altLang="fr-FR" sz="2000" dirty="0" smtClean="0"/>
          </a:p>
          <a:p>
            <a:pPr marL="1390650" lvl="2" indent="-533400" eaLnBrk="1" hangingPunct="1"/>
            <a:r>
              <a:rPr lang="fr-FR" altLang="fr-FR" sz="2000" dirty="0" smtClean="0"/>
              <a:t>64,4 % de femmes</a:t>
            </a:r>
          </a:p>
          <a:p>
            <a:pPr marL="1390650" lvl="2" indent="-533400" eaLnBrk="1" hangingPunct="1"/>
            <a:r>
              <a:rPr lang="fr-FR" altLang="fr-FR" sz="2000" dirty="0" smtClean="0"/>
              <a:t>moyenne d’âge : 80,9 ans</a:t>
            </a:r>
          </a:p>
          <a:p>
            <a:pPr marL="1390650" lvl="2" indent="-533400" eaLnBrk="1" hangingPunct="1"/>
            <a:r>
              <a:rPr lang="fr-FR" altLang="fr-FR" sz="2000" dirty="0" smtClean="0"/>
              <a:t>82,8 % à domicile</a:t>
            </a:r>
          </a:p>
          <a:p>
            <a:pPr marL="1390650" lvl="2" indent="-533400" eaLnBrk="1" hangingPunct="1"/>
            <a:endParaRPr lang="fr-FR" altLang="fr-FR" sz="2000" dirty="0" smtClean="0"/>
          </a:p>
          <a:p>
            <a:pPr marL="990600" lvl="1" indent="-533400" eaLnBrk="1" hangingPunct="1">
              <a:buFontTx/>
              <a:buNone/>
            </a:pPr>
            <a:r>
              <a:rPr lang="fr-FR" altLang="fr-FR" sz="2000" b="1" dirty="0" smtClean="0"/>
              <a:t>Dépendance ADL: </a:t>
            </a:r>
          </a:p>
          <a:p>
            <a:pPr marL="990600" lvl="1" indent="-533400" eaLnBrk="1" hangingPunct="1">
              <a:buFontTx/>
              <a:buNone/>
            </a:pPr>
            <a:r>
              <a:rPr lang="fr-FR" altLang="fr-FR" sz="2000" b="1" dirty="0" smtClean="0"/>
              <a:t>ADL &gt; 7/30: 		72,4 %</a:t>
            </a:r>
            <a:r>
              <a:rPr lang="fr-FR" altLang="fr-FR" sz="2000" dirty="0" smtClean="0"/>
              <a:t> </a:t>
            </a:r>
          </a:p>
          <a:p>
            <a:pPr marL="990600" lvl="1" indent="-533400" eaLnBrk="1" hangingPunct="1">
              <a:buFontTx/>
              <a:buNone/>
            </a:pPr>
            <a:endParaRPr lang="fr-FR" altLang="fr-FR" sz="2000" dirty="0" smtClean="0"/>
          </a:p>
          <a:p>
            <a:pPr marL="990600" lvl="1" indent="-533400" eaLnBrk="1" hangingPunct="1">
              <a:buFontTx/>
              <a:buNone/>
            </a:pPr>
            <a:r>
              <a:rPr lang="fr-FR" altLang="fr-FR" sz="2000" b="1" dirty="0" err="1" smtClean="0"/>
              <a:t>Comorbidité</a:t>
            </a:r>
            <a:r>
              <a:rPr lang="fr-FR" altLang="fr-FR" sz="2000" b="1" dirty="0" smtClean="0"/>
              <a:t>:</a:t>
            </a:r>
          </a:p>
          <a:p>
            <a:pPr marL="990600" lvl="1" indent="-533400" eaLnBrk="1" hangingPunct="1">
              <a:buFontTx/>
              <a:buNone/>
            </a:pPr>
            <a:r>
              <a:rPr lang="fr-FR" altLang="fr-FR" sz="2000" b="1" dirty="0" smtClean="0"/>
              <a:t>CIRS composite</a:t>
            </a:r>
            <a:r>
              <a:rPr lang="fr-FR" altLang="fr-FR" sz="2000" dirty="0" smtClean="0">
                <a:cs typeface="Arial" charset="0"/>
              </a:rPr>
              <a:t>≥ 2:   </a:t>
            </a:r>
            <a:r>
              <a:rPr lang="fr-FR" altLang="fr-FR" sz="2000" b="1" dirty="0" smtClean="0"/>
              <a:t> 	77,4 %</a:t>
            </a:r>
            <a:endParaRPr lang="fr-FR" altLang="fr-FR" sz="2000" dirty="0" smtClean="0"/>
          </a:p>
        </p:txBody>
      </p:sp>
      <p:pic>
        <p:nvPicPr>
          <p:cNvPr id="12292" name="Picture 3"/>
          <p:cNvPicPr>
            <a:picLocks noChangeAspect="1" noChangeArrowheads="1"/>
          </p:cNvPicPr>
          <p:nvPr/>
        </p:nvPicPr>
        <p:blipFill>
          <a:blip r:embed="rId2" cstate="print"/>
          <a:srcRect/>
          <a:stretch>
            <a:fillRect/>
          </a:stretch>
        </p:blipFill>
        <p:spPr bwMode="auto">
          <a:xfrm>
            <a:off x="5724525" y="620713"/>
            <a:ext cx="2951163" cy="5991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5554960" cy="1143000"/>
          </a:xfrm>
        </p:spPr>
        <p:txBody>
          <a:bodyPr>
            <a:normAutofit/>
          </a:bodyPr>
          <a:lstStyle/>
          <a:p>
            <a:pPr eaLnBrk="1" hangingPunct="1"/>
            <a:r>
              <a:rPr lang="fr-FR" altLang="fr-FR" sz="2400" dirty="0" smtClean="0">
                <a:solidFill>
                  <a:srgbClr val="0070C0"/>
                </a:solidFill>
              </a:rPr>
              <a:t>Prévalence de la fragilité</a:t>
            </a:r>
            <a:br>
              <a:rPr lang="fr-FR" altLang="fr-FR" sz="2400" dirty="0" smtClean="0">
                <a:solidFill>
                  <a:srgbClr val="0070C0"/>
                </a:solidFill>
              </a:rPr>
            </a:br>
            <a:r>
              <a:rPr lang="fr-FR" altLang="fr-FR" sz="2400" dirty="0" smtClean="0">
                <a:solidFill>
                  <a:srgbClr val="0070C0"/>
                </a:solidFill>
              </a:rPr>
              <a:t>HDJ MCO Annecy</a:t>
            </a:r>
          </a:p>
        </p:txBody>
      </p:sp>
      <p:sp>
        <p:nvSpPr>
          <p:cNvPr id="13315" name="Rectangle 3"/>
          <p:cNvSpPr>
            <a:spLocks noGrp="1" noChangeArrowheads="1"/>
          </p:cNvSpPr>
          <p:nvPr>
            <p:ph type="body" idx="1"/>
          </p:nvPr>
        </p:nvSpPr>
        <p:spPr>
          <a:xfrm>
            <a:off x="107504" y="2852936"/>
            <a:ext cx="5184576" cy="2409131"/>
          </a:xfrm>
        </p:spPr>
        <p:txBody>
          <a:bodyPr>
            <a:normAutofit fontScale="62500" lnSpcReduction="20000"/>
          </a:bodyPr>
          <a:lstStyle/>
          <a:p>
            <a:pPr eaLnBrk="1" hangingPunct="1"/>
            <a:endParaRPr lang="fr-FR" altLang="fr-FR" sz="2400" dirty="0" smtClean="0"/>
          </a:p>
          <a:p>
            <a:pPr algn="ctr" eaLnBrk="1" hangingPunct="1">
              <a:buFontTx/>
              <a:buNone/>
            </a:pPr>
            <a:r>
              <a:rPr lang="fr-FR" altLang="fr-FR" sz="2400" b="1" dirty="0" smtClean="0"/>
              <a:t>28,3 %</a:t>
            </a:r>
            <a:r>
              <a:rPr lang="fr-FR" altLang="fr-FR" sz="2400" dirty="0" smtClean="0"/>
              <a:t> de sujets fragiles</a:t>
            </a:r>
          </a:p>
          <a:p>
            <a:pPr algn="ctr" eaLnBrk="1" hangingPunct="1">
              <a:buFontTx/>
              <a:buNone/>
            </a:pPr>
            <a:endParaRPr lang="fr-FR" altLang="fr-FR" sz="2400" dirty="0" smtClean="0"/>
          </a:p>
          <a:p>
            <a:pPr algn="ctr" eaLnBrk="1" hangingPunct="1">
              <a:buFontTx/>
              <a:buNone/>
            </a:pPr>
            <a:r>
              <a:rPr lang="fr-FR" altLang="fr-FR" sz="2400" b="1" dirty="0" smtClean="0"/>
              <a:t>46,3 %</a:t>
            </a:r>
            <a:r>
              <a:rPr lang="fr-FR" altLang="fr-FR" sz="2400" dirty="0" smtClean="0"/>
              <a:t> au statut intermédiaire</a:t>
            </a:r>
          </a:p>
          <a:p>
            <a:pPr algn="ctr" eaLnBrk="1" hangingPunct="1">
              <a:buFontTx/>
              <a:buNone/>
            </a:pPr>
            <a:endParaRPr lang="fr-FR" altLang="fr-FR" sz="2400" dirty="0" smtClean="0"/>
          </a:p>
          <a:p>
            <a:pPr algn="ctr" eaLnBrk="1" hangingPunct="1">
              <a:buFontTx/>
              <a:buNone/>
            </a:pPr>
            <a:r>
              <a:rPr lang="fr-FR" altLang="fr-FR" sz="2400" b="1" dirty="0" smtClean="0"/>
              <a:t>25,4 %</a:t>
            </a:r>
            <a:r>
              <a:rPr lang="fr-FR" altLang="fr-FR" sz="2400" dirty="0" smtClean="0"/>
              <a:t> de sujets robustes</a:t>
            </a:r>
          </a:p>
          <a:p>
            <a:pPr eaLnBrk="1" hangingPunct="1"/>
            <a:endParaRPr lang="fr-FR" altLang="fr-FR" sz="2400" dirty="0" smtClean="0"/>
          </a:p>
          <a:p>
            <a:pPr eaLnBrk="1" hangingPunct="1"/>
            <a:endParaRPr lang="fr-FR" altLang="fr-FR" sz="2400" dirty="0" smtClean="0"/>
          </a:p>
          <a:p>
            <a:pPr eaLnBrk="1" hangingPunct="1"/>
            <a:endParaRPr lang="fr-FR" altLang="fr-FR" sz="2400" dirty="0" smtClean="0"/>
          </a:p>
          <a:p>
            <a:pPr eaLnBrk="1" hangingPunct="1">
              <a:buFontTx/>
              <a:buNone/>
            </a:pPr>
            <a:r>
              <a:rPr lang="fr-FR" altLang="fr-FR" sz="1400" dirty="0" smtClean="0"/>
              <a:t>21 observations manquantes</a:t>
            </a:r>
          </a:p>
          <a:p>
            <a:pPr eaLnBrk="1" hangingPunct="1"/>
            <a:endParaRPr lang="fr-FR" altLang="fr-FR" sz="2400" dirty="0" smtClean="0"/>
          </a:p>
        </p:txBody>
      </p:sp>
      <p:pic>
        <p:nvPicPr>
          <p:cNvPr id="5" name="Picture 3"/>
          <p:cNvPicPr>
            <a:picLocks noChangeAspect="1" noChangeArrowheads="1"/>
          </p:cNvPicPr>
          <p:nvPr/>
        </p:nvPicPr>
        <p:blipFill>
          <a:blip r:embed="rId2" cstate="print"/>
          <a:srcRect/>
          <a:stretch>
            <a:fillRect/>
          </a:stretch>
        </p:blipFill>
        <p:spPr bwMode="auto">
          <a:xfrm>
            <a:off x="5868144" y="692696"/>
            <a:ext cx="2951163" cy="5991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6" name="Picture 4"/>
          <p:cNvPicPr>
            <a:picLocks noGrp="1" noChangeAspect="1" noChangeArrowheads="1"/>
          </p:cNvPicPr>
          <p:nvPr>
            <p:ph type="body" idx="1"/>
          </p:nvPr>
        </p:nvPicPr>
        <p:blipFill>
          <a:blip r:embed="rId3" cstate="print"/>
          <a:srcRect/>
          <a:stretch>
            <a:fillRect/>
          </a:stretch>
        </p:blipFill>
        <p:spPr>
          <a:xfrm>
            <a:off x="755650" y="981075"/>
            <a:ext cx="7704138" cy="3730625"/>
          </a:xfrm>
          <a:noFill/>
        </p:spPr>
      </p:pic>
      <p:sp>
        <p:nvSpPr>
          <p:cNvPr id="16387" name="Rectangle 2"/>
          <p:cNvSpPr>
            <a:spLocks noGrp="1" noChangeArrowheads="1"/>
          </p:cNvSpPr>
          <p:nvPr>
            <p:ph type="title"/>
          </p:nvPr>
        </p:nvSpPr>
        <p:spPr>
          <a:xfrm>
            <a:off x="468313" y="0"/>
            <a:ext cx="8229600" cy="1143000"/>
          </a:xfrm>
        </p:spPr>
        <p:txBody>
          <a:bodyPr/>
          <a:lstStyle/>
          <a:p>
            <a:pPr eaLnBrk="1" hangingPunct="1"/>
            <a:r>
              <a:rPr lang="fr-FR" altLang="fr-FR" sz="3200" dirty="0" smtClean="0">
                <a:solidFill>
                  <a:srgbClr val="0070C0"/>
                </a:solidFill>
              </a:rPr>
              <a:t>Croisement des populations</a:t>
            </a:r>
          </a:p>
        </p:txBody>
      </p:sp>
      <p:sp>
        <p:nvSpPr>
          <p:cNvPr id="4" name="ZoneTexte 3"/>
          <p:cNvSpPr txBox="1"/>
          <p:nvPr/>
        </p:nvSpPr>
        <p:spPr>
          <a:xfrm>
            <a:off x="755650" y="4868863"/>
            <a:ext cx="8289513" cy="1818447"/>
          </a:xfrm>
          <a:prstGeom prst="rect">
            <a:avLst/>
          </a:prstGeom>
          <a:noFill/>
        </p:spPr>
        <p:txBody>
          <a:bodyPr wrap="none">
            <a:spAutoFit/>
          </a:bodyPr>
          <a:lstStyle/>
          <a:p>
            <a:pPr marL="347472" indent="-347472" algn="l">
              <a:spcBef>
                <a:spcPts val="480"/>
              </a:spcBef>
              <a:spcAft>
                <a:spcPts val="0"/>
              </a:spcAft>
              <a:buSzPts val="2000"/>
              <a:defRPr/>
            </a:pPr>
            <a:r>
              <a:rPr lang="fr-FR" dirty="0">
                <a:latin typeface="Arial"/>
              </a:rPr>
              <a:t>Tous les patients fragiles sont soit </a:t>
            </a:r>
            <a:r>
              <a:rPr lang="fr-FR" dirty="0" smtClean="0">
                <a:latin typeface="Arial"/>
              </a:rPr>
              <a:t>dépendants </a:t>
            </a:r>
            <a:r>
              <a:rPr lang="fr-FR" dirty="0">
                <a:latin typeface="Arial"/>
              </a:rPr>
              <a:t>soit </a:t>
            </a:r>
            <a:r>
              <a:rPr lang="fr-FR" dirty="0" err="1" smtClean="0">
                <a:latin typeface="Arial"/>
              </a:rPr>
              <a:t>polypathologiques</a:t>
            </a:r>
            <a:r>
              <a:rPr lang="fr-FR" dirty="0" smtClean="0">
                <a:latin typeface="Arial"/>
              </a:rPr>
              <a:t>  </a:t>
            </a:r>
            <a:r>
              <a:rPr lang="fr-FR" dirty="0">
                <a:latin typeface="Arial"/>
              </a:rPr>
              <a:t>soit les 3</a:t>
            </a:r>
          </a:p>
          <a:p>
            <a:pPr marL="347472" indent="-347472" algn="l">
              <a:spcBef>
                <a:spcPts val="480"/>
              </a:spcBef>
              <a:spcAft>
                <a:spcPts val="0"/>
              </a:spcAft>
              <a:buSzPts val="2000"/>
              <a:defRPr/>
            </a:pPr>
            <a:endParaRPr lang="fr-FR" dirty="0"/>
          </a:p>
          <a:p>
            <a:pPr>
              <a:defRPr/>
            </a:pPr>
            <a:r>
              <a:rPr lang="fr-FR" dirty="0"/>
              <a:t>35.7% des dépendants sont dans le groupe fragile (</a:t>
            </a:r>
            <a:r>
              <a:rPr lang="fr-FR" dirty="0" err="1"/>
              <a:t>Fried</a:t>
            </a:r>
            <a:r>
              <a:rPr lang="fr-FR" dirty="0"/>
              <a:t> 28%)</a:t>
            </a:r>
          </a:p>
          <a:p>
            <a:pPr>
              <a:defRPr/>
            </a:pPr>
            <a:r>
              <a:rPr lang="fr-FR" dirty="0"/>
              <a:t>30.5% des </a:t>
            </a:r>
            <a:r>
              <a:rPr lang="fr-FR" dirty="0" err="1"/>
              <a:t>polypathologiques</a:t>
            </a:r>
            <a:r>
              <a:rPr lang="fr-FR" dirty="0"/>
              <a:t> sont dans le groupe fragile (</a:t>
            </a:r>
            <a:r>
              <a:rPr lang="fr-FR" dirty="0" err="1"/>
              <a:t>Fried</a:t>
            </a:r>
            <a:r>
              <a:rPr lang="fr-FR" dirty="0"/>
              <a:t> 9.7%)</a:t>
            </a:r>
          </a:p>
          <a:p>
            <a:pPr>
              <a:defRPr/>
            </a:pPr>
            <a:endParaRPr lang="fr-FR" dirty="0"/>
          </a:p>
          <a:p>
            <a:pPr>
              <a:defRPr/>
            </a:pPr>
            <a:r>
              <a:rPr lang="fr-FR" dirty="0"/>
              <a:t>68.3% des patients </a:t>
            </a:r>
            <a:r>
              <a:rPr lang="fr-FR" dirty="0" err="1"/>
              <a:t>polypathologiques</a:t>
            </a:r>
            <a:r>
              <a:rPr lang="fr-FR" dirty="0"/>
              <a:t> et/ou dépendant ne sont pas fragiles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a:bodyPr>
          <a:lstStyle/>
          <a:p>
            <a:r>
              <a:rPr lang="fr-FR" altLang="fr-FR" sz="3200" dirty="0" smtClean="0">
                <a:solidFill>
                  <a:srgbClr val="0070C0"/>
                </a:solidFill>
              </a:rPr>
              <a:t>Fragilité et appui </a:t>
            </a:r>
            <a:r>
              <a:rPr lang="fr-FR" altLang="fr-FR" sz="3200" dirty="0" err="1" smtClean="0">
                <a:solidFill>
                  <a:srgbClr val="0070C0"/>
                </a:solidFill>
              </a:rPr>
              <a:t>unipodal</a:t>
            </a:r>
            <a:endParaRPr lang="fr-FR" altLang="fr-FR" sz="3200" dirty="0" smtClean="0">
              <a:solidFill>
                <a:srgbClr val="0070C0"/>
              </a:solidFill>
            </a:endParaRPr>
          </a:p>
        </p:txBody>
      </p:sp>
      <p:pic>
        <p:nvPicPr>
          <p:cNvPr id="29700" name="Picture 4"/>
          <p:cNvPicPr>
            <a:picLocks noGrp="1" noChangeAspect="1" noChangeArrowheads="1"/>
          </p:cNvPicPr>
          <p:nvPr>
            <p:ph type="body" idx="1"/>
          </p:nvPr>
        </p:nvPicPr>
        <p:blipFill>
          <a:blip r:embed="rId2" cstate="print"/>
          <a:srcRect/>
          <a:stretch>
            <a:fillRect/>
          </a:stretch>
        </p:blipFill>
        <p:spPr>
          <a:xfrm>
            <a:off x="1908175" y="1196975"/>
            <a:ext cx="5472113" cy="3662363"/>
          </a:xfrm>
          <a:noFill/>
          <a:ln/>
        </p:spPr>
      </p:pic>
      <p:sp>
        <p:nvSpPr>
          <p:cNvPr id="29701" name="Text Box 5"/>
          <p:cNvSpPr txBox="1">
            <a:spLocks noChangeArrowheads="1"/>
          </p:cNvSpPr>
          <p:nvPr/>
        </p:nvSpPr>
        <p:spPr bwMode="auto">
          <a:xfrm>
            <a:off x="611188" y="5084763"/>
            <a:ext cx="7777162" cy="1616075"/>
          </a:xfrm>
          <a:prstGeom prst="rect">
            <a:avLst/>
          </a:prstGeom>
          <a:noFill/>
          <a:ln w="9525">
            <a:noFill/>
            <a:miter lim="800000"/>
            <a:headEnd/>
            <a:tailEnd/>
          </a:ln>
          <a:effectLst/>
        </p:spPr>
        <p:txBody>
          <a:bodyPr>
            <a:spAutoFit/>
          </a:bodyPr>
          <a:lstStyle/>
          <a:p>
            <a:pPr algn="l">
              <a:spcBef>
                <a:spcPct val="50000"/>
              </a:spcBef>
            </a:pPr>
            <a:r>
              <a:rPr lang="fr-FR" sz="2000"/>
              <a:t>Valeur prédictive positive pour dépister les personnes fragiles et préfragiles = </a:t>
            </a:r>
            <a:r>
              <a:rPr lang="fr-FR" sz="2000" b="1"/>
              <a:t>86,3 %</a:t>
            </a:r>
          </a:p>
          <a:p>
            <a:pPr algn="l">
              <a:spcBef>
                <a:spcPct val="50000"/>
              </a:spcBef>
            </a:pPr>
            <a:r>
              <a:rPr lang="fr-FR" sz="2000"/>
              <a:t>Valeur prédictive négative = </a:t>
            </a:r>
            <a:r>
              <a:rPr lang="fr-FR" sz="2000" b="1"/>
              <a:t>47 %</a:t>
            </a:r>
          </a:p>
          <a:p>
            <a:pPr algn="l">
              <a:spcBef>
                <a:spcPct val="50000"/>
              </a:spcBef>
            </a:pPr>
            <a:endParaRPr lang="fr-FR" sz="2000" b="1"/>
          </a:p>
        </p:txBody>
      </p:sp>
      <p:pic>
        <p:nvPicPr>
          <p:cNvPr id="29702" name="Picture 6"/>
          <p:cNvPicPr>
            <a:picLocks noChangeAspect="1" noChangeArrowheads="1"/>
          </p:cNvPicPr>
          <p:nvPr/>
        </p:nvPicPr>
        <p:blipFill>
          <a:blip r:embed="rId3" cstate="print"/>
          <a:srcRect/>
          <a:stretch>
            <a:fillRect/>
          </a:stretch>
        </p:blipFill>
        <p:spPr bwMode="auto">
          <a:xfrm>
            <a:off x="4233863" y="3343275"/>
            <a:ext cx="674687" cy="171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507</TotalTime>
  <Words>1990</Words>
  <Application>Microsoft Office PowerPoint</Application>
  <PresentationFormat>Affichage à l'écran (4:3)</PresentationFormat>
  <Paragraphs>337</Paragraphs>
  <Slides>35</Slides>
  <Notes>5</Notes>
  <HiddenSlides>0</HiddenSlides>
  <MMClips>0</MMClips>
  <ScaleCrop>false</ScaleCrop>
  <HeadingPairs>
    <vt:vector size="4" baseType="variant">
      <vt:variant>
        <vt:lpstr>Thème</vt:lpstr>
      </vt:variant>
      <vt:variant>
        <vt:i4>1</vt:i4>
      </vt:variant>
      <vt:variant>
        <vt:lpstr>Titres des diapositives</vt:lpstr>
      </vt:variant>
      <vt:variant>
        <vt:i4>35</vt:i4>
      </vt:variant>
    </vt:vector>
  </HeadingPairs>
  <TitlesOfParts>
    <vt:vector size="36" baseType="lpstr">
      <vt:lpstr>Thème Office</vt:lpstr>
      <vt:lpstr>« Plateforme de  prévention des chutes de la filière gérontologique Annecy-Rumilly-Saint-Julien-Pays de Gex-Bellegarde » :  une réponse graduée à l’échelle d’un territoire gérontologique: de la prévention primaire à la prévention tertiaire  </vt:lpstr>
      <vt:lpstr>Hôpital de jour  Centre hospitalier Annecy Genevois</vt:lpstr>
      <vt:lpstr>Diapositive 3</vt:lpstr>
      <vt:lpstr>Propositions (Marseille, Congrès  Fragilité 2014)</vt:lpstr>
      <vt:lpstr>Chutes et fragilité</vt:lpstr>
      <vt:lpstr>Enquête prospective monocentrique HDJ MCO Annecy 2009</vt:lpstr>
      <vt:lpstr>Prévalence de la fragilité HDJ MCO Annecy</vt:lpstr>
      <vt:lpstr>Croisement des populations</vt:lpstr>
      <vt:lpstr>Fragilité et appui unipodal</vt:lpstr>
      <vt:lpstr>Diapositive 10</vt:lpstr>
      <vt:lpstr>Filière Gérontologique </vt:lpstr>
      <vt:lpstr>Quelques chiffres</vt:lpstr>
      <vt:lpstr>Diapositive 13</vt:lpstr>
      <vt:lpstr>Diapositive 14</vt:lpstr>
      <vt:lpstr>Diapositive 15</vt:lpstr>
      <vt:lpstr>Projet filière de territoire Expérimentation de l’intervention d’un « kinésithérapeute-prévention de chute » ou Coordonateur Parcours Patient  dans le cadre de la prévention de chute des patients âgés </vt:lpstr>
      <vt:lpstr>Constats épidémiologiques</vt:lpstr>
      <vt:lpstr>Constat: un repérage et une prise en soin tardive du sujet à haut risque de chute</vt:lpstr>
      <vt:lpstr>Le projet expérimental CPP</vt:lpstr>
      <vt:lpstr>Les objectifs du projet CPP</vt:lpstr>
      <vt:lpstr>Objectifs opérationnels du projet expérimental CPP</vt:lpstr>
      <vt:lpstr>Dispositif expérimental: Population ciblée dans le projet</vt:lpstr>
      <vt:lpstr>Déroulé de l’expérimentation CPP</vt:lpstr>
      <vt:lpstr>Déroulé de l’expérimentation CPP</vt:lpstr>
      <vt:lpstr>Déroulé de l’expérimentation CPP</vt:lpstr>
      <vt:lpstr>Le dispositif CPP en action</vt:lpstr>
      <vt:lpstr>Logigramme</vt:lpstr>
      <vt:lpstr>Diapositive 28</vt:lpstr>
      <vt:lpstr>Diapositive 29</vt:lpstr>
      <vt:lpstr>Résultats</vt:lpstr>
      <vt:lpstr>Résultats</vt:lpstr>
      <vt:lpstr>Résultats</vt:lpstr>
      <vt:lpstr>Conclusions</vt:lpstr>
      <vt:lpstr>Conclusions</vt:lpstr>
      <vt:lpstr>Diapositive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paco</dc:creator>
  <cp:lastModifiedBy>paco</cp:lastModifiedBy>
  <cp:revision>99</cp:revision>
  <dcterms:created xsi:type="dcterms:W3CDTF">2014-04-04T07:48:54Z</dcterms:created>
  <dcterms:modified xsi:type="dcterms:W3CDTF">2014-05-27T13:56:19Z</dcterms:modified>
</cp:coreProperties>
</file>