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3" r:id="rId2"/>
    <p:sldId id="294" r:id="rId3"/>
    <p:sldId id="256" r:id="rId4"/>
    <p:sldId id="280" r:id="rId5"/>
    <p:sldId id="281" r:id="rId6"/>
    <p:sldId id="257" r:id="rId7"/>
    <p:sldId id="259" r:id="rId8"/>
    <p:sldId id="262" r:id="rId9"/>
    <p:sldId id="260" r:id="rId10"/>
    <p:sldId id="261" r:id="rId11"/>
    <p:sldId id="258" r:id="rId12"/>
    <p:sldId id="265" r:id="rId13"/>
    <p:sldId id="266" r:id="rId14"/>
    <p:sldId id="267" r:id="rId15"/>
    <p:sldId id="270" r:id="rId16"/>
    <p:sldId id="268" r:id="rId17"/>
    <p:sldId id="269" r:id="rId18"/>
    <p:sldId id="293" r:id="rId19"/>
    <p:sldId id="272" r:id="rId20"/>
    <p:sldId id="275" r:id="rId21"/>
    <p:sldId id="276" r:id="rId22"/>
    <p:sldId id="273" r:id="rId23"/>
    <p:sldId id="271" r:id="rId24"/>
    <p:sldId id="263" r:id="rId25"/>
    <p:sldId id="264" r:id="rId26"/>
    <p:sldId id="291" r:id="rId27"/>
    <p:sldId id="284" r:id="rId28"/>
    <p:sldId id="286" r:id="rId29"/>
    <p:sldId id="285" r:id="rId30"/>
    <p:sldId id="287" r:id="rId31"/>
    <p:sldId id="274" r:id="rId32"/>
    <p:sldId id="277" r:id="rId33"/>
    <p:sldId id="292" r:id="rId34"/>
    <p:sldId id="278" r:id="rId35"/>
    <p:sldId id="279" r:id="rId36"/>
    <p:sldId id="297" r:id="rId37"/>
    <p:sldId id="298" r:id="rId38"/>
    <p:sldId id="296" r:id="rId39"/>
    <p:sldId id="295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1CBBD-FE30-457F-9D1C-7FAEB456FCC3}" type="datetimeFigureOut">
              <a:rPr lang="fr-FR" smtClean="0"/>
              <a:pPr/>
              <a:t>26/05/2014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08DE-6A27-4CD6-A765-BE29D86F0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59D45-D6A4-48E9-9BD7-4F492C09308F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963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Selon Santos-Eggiman, la prévalence de la fragilité en Europe serait d’environ 15% des patients de plus de 65 ans. Enfin, 50% des patients de 65 ans et plus correspondraient aux critères de pré-fragilité. </a:t>
            </a:r>
            <a:endParaRPr lang="fr-FR" sz="1400" smtClean="0"/>
          </a:p>
          <a:p>
            <a:pPr eaLnBrk="1" hangingPunct="1"/>
            <a:endParaRPr lang="fr-FR" smtClean="0"/>
          </a:p>
        </p:txBody>
      </p:sp>
      <p:sp>
        <p:nvSpPr>
          <p:cNvPr id="6963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EA73A9-9BD4-46F6-9868-ACB2875598A0}" type="slidenum">
              <a:rPr lang="fr-FR" sz="1200">
                <a:cs typeface="Arial" pitchFamily="34" charset="0"/>
              </a:rPr>
              <a:pPr algn="r"/>
              <a:t>20</a:t>
            </a:fld>
            <a:endParaRPr lang="fr-FR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fr.wikipedia.org/wiki/2011_en_athl%C3%A9tism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2400" b="1" dirty="0" smtClean="0"/>
              <a:t>Le concept de fragilité en gériatrie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Dr Valéry ANTOINE</a:t>
            </a:r>
          </a:p>
          <a:p>
            <a:pPr>
              <a:buNone/>
            </a:pPr>
            <a:r>
              <a:rPr lang="fr-FR" sz="2400" dirty="0" smtClean="0"/>
              <a:t>Unité de court séjour – Consultation d’</a:t>
            </a:r>
            <a:r>
              <a:rPr lang="fr-FR" sz="2400" dirty="0" err="1" smtClean="0"/>
              <a:t>oncogériatrie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Service de médecine gériatrique du Pr de </a:t>
            </a:r>
            <a:r>
              <a:rPr lang="fr-FR" sz="2400" dirty="0" err="1" smtClean="0"/>
              <a:t>Wazières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CHRU Nîmes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7689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6206" y="5929330"/>
            <a:ext cx="323779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2400" b="1" dirty="0" smtClean="0">
                <a:latin typeface="+mn-lt"/>
              </a:rPr>
              <a:t/>
            </a:r>
            <a:br>
              <a:rPr lang="fr-FR" sz="2400" b="1" dirty="0" smtClean="0">
                <a:latin typeface="+mn-lt"/>
              </a:rPr>
            </a:br>
            <a:r>
              <a:rPr lang="fr-FR" sz="2400" b="1" dirty="0" smtClean="0">
                <a:latin typeface="+mn-lt"/>
              </a:rPr>
              <a:t>Modèle cumulatif de la fragilité</a:t>
            </a:r>
            <a:br>
              <a:rPr lang="fr-FR" sz="2400" b="1" dirty="0" smtClean="0">
                <a:latin typeface="+mn-lt"/>
              </a:rPr>
            </a:br>
            <a:endParaRPr lang="fr-FR" sz="2400" b="1" dirty="0" smtClean="0"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sz="2400" dirty="0" err="1" smtClean="0"/>
              <a:t>Frailty</a:t>
            </a:r>
            <a:r>
              <a:rPr lang="fr-FR" sz="2400" dirty="0" smtClean="0"/>
              <a:t> Index : prise en compte de plusieurs dimensions :</a:t>
            </a:r>
          </a:p>
          <a:p>
            <a:pPr eaLnBrk="1" hangingPunct="1">
              <a:buFontTx/>
              <a:buNone/>
            </a:pPr>
            <a:endParaRPr lang="fr-FR" sz="800" dirty="0" smtClean="0"/>
          </a:p>
          <a:p>
            <a:pPr eaLnBrk="1" hangingPunct="1"/>
            <a:r>
              <a:rPr lang="fr-FR" sz="2400" dirty="0" err="1" smtClean="0"/>
              <a:t>Polypathologies</a:t>
            </a:r>
            <a:r>
              <a:rPr lang="fr-FR" sz="2400" dirty="0" smtClean="0"/>
              <a:t> d’organe</a:t>
            </a:r>
          </a:p>
          <a:p>
            <a:pPr eaLnBrk="1" hangingPunct="1"/>
            <a:r>
              <a:rPr lang="fr-FR" sz="2400" dirty="0" smtClean="0"/>
              <a:t>Syndromes gériatriques : nutrition / cognition / humeur</a:t>
            </a:r>
          </a:p>
          <a:p>
            <a:pPr eaLnBrk="1" hangingPunct="1"/>
            <a:r>
              <a:rPr lang="fr-FR" sz="2400" dirty="0" smtClean="0"/>
              <a:t>Motivation</a:t>
            </a:r>
          </a:p>
          <a:p>
            <a:pPr eaLnBrk="1" hangingPunct="1"/>
            <a:r>
              <a:rPr lang="fr-FR" sz="2400" dirty="0" smtClean="0"/>
              <a:t>Autonomie fonctionnelle : motricité / équilibre</a:t>
            </a:r>
          </a:p>
          <a:p>
            <a:pPr eaLnBrk="1" hangingPunct="1"/>
            <a:r>
              <a:rPr lang="fr-FR" sz="2400" dirty="0" smtClean="0"/>
              <a:t>Dépendance pour les actes de vie quotidienne</a:t>
            </a:r>
          </a:p>
          <a:p>
            <a:pPr eaLnBrk="1" hangingPunct="1"/>
            <a:r>
              <a:rPr lang="fr-FR" sz="2400" dirty="0" smtClean="0"/>
              <a:t>Environnement socio-environnemental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48423"/>
            <a:ext cx="2018622" cy="4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929330"/>
            <a:ext cx="495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143512"/>
            <a:ext cx="4981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Qu’est-ce que la fragilité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Besoins de critères opérationnels simples :</a:t>
            </a:r>
          </a:p>
          <a:p>
            <a:pPr>
              <a:buNone/>
            </a:pPr>
            <a:r>
              <a:rPr lang="fr-FR" sz="2400" dirty="0" smtClean="0"/>
              <a:t>     . applicables en pratique clinique</a:t>
            </a:r>
          </a:p>
          <a:p>
            <a:pPr>
              <a:buNone/>
            </a:pPr>
            <a:r>
              <a:rPr lang="fr-FR" sz="2400" dirty="0" smtClean="0"/>
              <a:t>     . pour identifier les sujets sans incapacité</a:t>
            </a:r>
          </a:p>
          <a:p>
            <a:pPr>
              <a:buNone/>
            </a:pPr>
            <a:r>
              <a:rPr lang="fr-FR" sz="2400" dirty="0" smtClean="0"/>
              <a:t>       mais à risque d’évènements péjoratifs</a:t>
            </a:r>
          </a:p>
          <a:p>
            <a:pPr>
              <a:buNone/>
            </a:pPr>
            <a:r>
              <a:rPr lang="fr-FR" sz="2400" dirty="0" smtClean="0"/>
              <a:t>     . pertinents pour guider  des interventions de soins et de services   </a:t>
            </a:r>
          </a:p>
          <a:p>
            <a:pPr>
              <a:buNone/>
            </a:pPr>
            <a:r>
              <a:rPr lang="fr-FR" sz="2400" dirty="0" smtClean="0"/>
              <a:t>        et des actions de prévention</a:t>
            </a:r>
            <a:endParaRPr lang="fr-FR" sz="2400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215082"/>
            <a:ext cx="5517384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Qu’est-ce que la fragilité ?      Un consensus fragile ?</a:t>
            </a:r>
            <a:endParaRPr lang="fr-FR" sz="2400" b="1" dirty="0"/>
          </a:p>
        </p:txBody>
      </p:sp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6779" y="1600200"/>
            <a:ext cx="71904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215082"/>
            <a:ext cx="5517384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1214414" y="4786322"/>
            <a:ext cx="650085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Qu’est-ce que la fragilité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dirty="0" smtClean="0"/>
              <a:t>Avis d’experts  : </a:t>
            </a:r>
            <a:r>
              <a:rPr lang="fr-FR" sz="2400" b="1" dirty="0" smtClean="0"/>
              <a:t>CONCEPT </a:t>
            </a:r>
            <a:r>
              <a:rPr lang="fr-FR" sz="2400" dirty="0" smtClean="0"/>
              <a:t>: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Processus dynamique d’évolution non linéaire</a:t>
            </a:r>
          </a:p>
          <a:p>
            <a:r>
              <a:rPr lang="fr-FR" sz="2400" dirty="0" smtClean="0"/>
              <a:t>Altération de multiples systèmes physiologiques</a:t>
            </a:r>
          </a:p>
          <a:p>
            <a:r>
              <a:rPr lang="fr-FR" sz="2400" dirty="0" smtClean="0"/>
              <a:t>Syndrome clinique multidimensionnel caractérisé par une diminution des réserves  et des résistances à un stress</a:t>
            </a:r>
          </a:p>
          <a:p>
            <a:pPr>
              <a:buNone/>
            </a:pPr>
            <a:endParaRPr lang="fr-FR" sz="800" dirty="0" smtClean="0"/>
          </a:p>
          <a:p>
            <a:r>
              <a:rPr lang="fr-FR" sz="2400" dirty="0" smtClean="0"/>
              <a:t>Sa valeur prédictive dépend de sa sévérité</a:t>
            </a:r>
          </a:p>
          <a:p>
            <a:pPr>
              <a:buNone/>
            </a:pPr>
            <a:endParaRPr lang="fr-FR" sz="800" dirty="0" smtClean="0"/>
          </a:p>
          <a:p>
            <a:r>
              <a:rPr lang="fr-FR" sz="2400" dirty="0" smtClean="0"/>
              <a:t>Est accessible à des actions de prévention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15082"/>
            <a:ext cx="5517384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2400" b="1" dirty="0" smtClean="0">
                <a:latin typeface="+mn-lt"/>
              </a:rPr>
              <a:t>Physiopathologie de la fragilité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1143000"/>
            <a:ext cx="3983038" cy="5715000"/>
          </a:xfrm>
          <a:noFill/>
        </p:spPr>
      </p:pic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457200" y="25908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Times New Roman" pitchFamily="18" charset="0"/>
                <a:cs typeface="Times New Roman" pitchFamily="18" charset="0"/>
              </a:rPr>
              <a:t>Réduction</a:t>
            </a:r>
          </a:p>
          <a:p>
            <a:pPr algn="ctr"/>
            <a:r>
              <a:rPr lang="fr-FR">
                <a:latin typeface="Times New Roman" pitchFamily="18" charset="0"/>
                <a:cs typeface="Times New Roman" pitchFamily="18" charset="0"/>
              </a:rPr>
              <a:t>des</a:t>
            </a:r>
          </a:p>
          <a:p>
            <a:pPr algn="ctr"/>
            <a:r>
              <a:rPr lang="fr-FR">
                <a:latin typeface="Times New Roman" pitchFamily="18" charset="0"/>
                <a:cs typeface="Times New Roman" pitchFamily="18" charset="0"/>
              </a:rPr>
              <a:t>réserves</a:t>
            </a:r>
          </a:p>
          <a:p>
            <a:pPr algn="ctr"/>
            <a:r>
              <a:rPr lang="fr-FR">
                <a:latin typeface="Times New Roman" pitchFamily="18" charset="0"/>
                <a:cs typeface="Times New Roman" pitchFamily="18" charset="0"/>
              </a:rPr>
              <a:t>physiologiques</a:t>
            </a:r>
          </a:p>
        </p:txBody>
      </p:sp>
      <p:sp>
        <p:nvSpPr>
          <p:cNvPr id="18437" name="ZoneTexte 4"/>
          <p:cNvSpPr txBox="1">
            <a:spLocks noChangeArrowheads="1"/>
          </p:cNvSpPr>
          <p:nvPr/>
        </p:nvSpPr>
        <p:spPr bwMode="auto">
          <a:xfrm>
            <a:off x="304800" y="5257800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Times New Roman" pitchFamily="18" charset="0"/>
                <a:cs typeface="Times New Roman" pitchFamily="18" charset="0"/>
              </a:rPr>
              <a:t>Risque de décompensations en cascade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6000768"/>
            <a:ext cx="2018622" cy="4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Qu’est-ce que la fragilité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Avis d’experts : </a:t>
            </a:r>
            <a:r>
              <a:rPr lang="fr-FR" sz="2400" b="1" dirty="0" smtClean="0"/>
              <a:t>CONCEPT </a:t>
            </a:r>
            <a:r>
              <a:rPr lang="fr-FR" sz="2400" dirty="0" smtClean="0"/>
              <a:t> :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Est indépendante de l’incapacité  (mais peuvent </a:t>
            </a:r>
            <a:r>
              <a:rPr lang="fr-FR" sz="2400" dirty="0" err="1" smtClean="0"/>
              <a:t>co-exister</a:t>
            </a:r>
            <a:r>
              <a:rPr lang="fr-FR" sz="2400" dirty="0" smtClean="0"/>
              <a:t>)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Se différencie de la vulnérabilité :</a:t>
            </a:r>
          </a:p>
          <a:p>
            <a:pPr>
              <a:buNone/>
            </a:pPr>
            <a:r>
              <a:rPr lang="fr-FR" sz="2400" dirty="0" smtClean="0"/>
              <a:t>     . toute personne est potentiellement vulnérable</a:t>
            </a:r>
          </a:p>
          <a:p>
            <a:pPr>
              <a:buNone/>
            </a:pPr>
            <a:r>
              <a:rPr lang="fr-FR" sz="2400" dirty="0" smtClean="0"/>
              <a:t>     . la fragilité représente un état  de vulnérabilité majorée</a:t>
            </a:r>
          </a:p>
          <a:p>
            <a:pPr>
              <a:buNone/>
            </a:pPr>
            <a:r>
              <a:rPr lang="fr-FR" sz="2400" dirty="0" smtClean="0"/>
              <a:t>        au cours duquel un stress minime peut déclencher un</a:t>
            </a:r>
          </a:p>
          <a:p>
            <a:pPr>
              <a:buNone/>
            </a:pPr>
            <a:r>
              <a:rPr lang="fr-FR" sz="2400" dirty="0" smtClean="0"/>
              <a:t>         déclin fonctionnel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15082"/>
            <a:ext cx="5517384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Qu’est-ce que la fragilité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Avis d’</a:t>
            </a:r>
            <a:r>
              <a:rPr lang="fr-FR" sz="2400" b="1" dirty="0" err="1" smtClean="0"/>
              <a:t>expet</a:t>
            </a:r>
            <a:r>
              <a:rPr lang="fr-FR" sz="2400" b="1" dirty="0" smtClean="0"/>
              <a:t> : CONCEPT </a:t>
            </a:r>
            <a:r>
              <a:rPr lang="fr-FR" sz="2400" dirty="0" smtClean="0"/>
              <a:t> :</a:t>
            </a:r>
          </a:p>
          <a:p>
            <a:pPr>
              <a:buNone/>
            </a:pPr>
            <a:r>
              <a:rPr lang="fr-FR" sz="2400" dirty="0" smtClean="0"/>
              <a:t>La fragilité peut exister chez des patients sans maladie chronique*</a:t>
            </a:r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6" name="Ellipse 5"/>
          <p:cNvSpPr/>
          <p:nvPr/>
        </p:nvSpPr>
        <p:spPr>
          <a:xfrm>
            <a:off x="1214414" y="2285992"/>
            <a:ext cx="3500462" cy="221457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476351" y="2310056"/>
            <a:ext cx="3500462" cy="221457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321319" y="3681656"/>
            <a:ext cx="3500462" cy="221457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571604" y="2643182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≥ 2 </a:t>
            </a:r>
            <a:r>
              <a:rPr lang="fr-FR" sz="1400" dirty="0" smtClean="0"/>
              <a:t>Pathologies chroniques*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29190" y="264318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Incapacités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000364" y="528638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Fragilité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714744" y="464344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26,6 %</a:t>
            </a:r>
            <a:endParaRPr lang="fr-FR" b="1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3714744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21,5%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000768"/>
            <a:ext cx="5876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7215206" y="2643182"/>
            <a:ext cx="1571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*:  ≥ 2 parmi</a:t>
            </a:r>
          </a:p>
          <a:p>
            <a:r>
              <a:rPr lang="fr-FR" dirty="0" smtClean="0"/>
              <a:t>Diabète</a:t>
            </a:r>
          </a:p>
          <a:p>
            <a:r>
              <a:rPr lang="fr-FR" dirty="0" err="1" smtClean="0"/>
              <a:t>IrespiC</a:t>
            </a:r>
            <a:r>
              <a:rPr lang="fr-FR" dirty="0" smtClean="0"/>
              <a:t> </a:t>
            </a:r>
            <a:r>
              <a:rPr lang="fr-FR" dirty="0" err="1" smtClean="0"/>
              <a:t>Obstr</a:t>
            </a:r>
            <a:endParaRPr lang="fr-FR" dirty="0" smtClean="0"/>
          </a:p>
          <a:p>
            <a:r>
              <a:rPr lang="fr-FR" dirty="0" smtClean="0"/>
              <a:t>IC</a:t>
            </a:r>
          </a:p>
          <a:p>
            <a:r>
              <a:rPr lang="fr-FR" dirty="0" smtClean="0"/>
              <a:t>IDM/angor</a:t>
            </a:r>
          </a:p>
          <a:p>
            <a:r>
              <a:rPr lang="fr-FR" dirty="0" err="1" smtClean="0"/>
              <a:t>ArtérioP</a:t>
            </a:r>
            <a:r>
              <a:rPr lang="fr-FR" dirty="0" smtClean="0"/>
              <a:t> MI</a:t>
            </a:r>
          </a:p>
          <a:p>
            <a:r>
              <a:rPr lang="fr-FR" dirty="0" smtClean="0"/>
              <a:t>HTA</a:t>
            </a:r>
          </a:p>
          <a:p>
            <a:r>
              <a:rPr lang="fr-FR" dirty="0" smtClean="0"/>
              <a:t>Cancer</a:t>
            </a:r>
          </a:p>
          <a:p>
            <a:r>
              <a:rPr lang="fr-FR" dirty="0" smtClean="0"/>
              <a:t>Arthrose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70" y="4952378"/>
            <a:ext cx="2500330" cy="19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La fragilité peut survenir sans maladie chronique ?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err="1" smtClean="0"/>
              <a:t>Fried</a:t>
            </a:r>
            <a:r>
              <a:rPr lang="fr-FR" sz="2400" dirty="0" smtClean="0"/>
              <a:t> ne prend pas en compte l’insuffisance rénale alors que :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Facteur pronostique de survie à 1, 2 et 3 ans</a:t>
            </a:r>
          </a:p>
          <a:p>
            <a:pPr>
              <a:buNone/>
            </a:pPr>
            <a:r>
              <a:rPr lang="fr-FR" sz="2400" dirty="0" smtClean="0"/>
              <a:t>      pris en compte dans des outils prédictifs de mortalité</a:t>
            </a:r>
          </a:p>
          <a:p>
            <a:pPr>
              <a:buNone/>
            </a:pPr>
            <a:r>
              <a:rPr lang="fr-FR" sz="2400" dirty="0" smtClean="0"/>
              <a:t>       (Carey, Walter et </a:t>
            </a:r>
            <a:r>
              <a:rPr lang="fr-FR" sz="2400" dirty="0" err="1" smtClean="0"/>
              <a:t>Inouye</a:t>
            </a:r>
            <a:r>
              <a:rPr lang="fr-FR" sz="2400" dirty="0" smtClean="0"/>
              <a:t> ; </a:t>
            </a:r>
            <a:r>
              <a:rPr lang="fr-FR" sz="2400" dirty="0" err="1" smtClean="0"/>
              <a:t>Charlson</a:t>
            </a:r>
            <a:r>
              <a:rPr lang="fr-FR" sz="2400" dirty="0" smtClean="0"/>
              <a:t>))</a:t>
            </a:r>
          </a:p>
          <a:p>
            <a:r>
              <a:rPr lang="fr-FR" sz="2400" dirty="0" smtClean="0"/>
              <a:t>Impact de la fragilité documenté</a:t>
            </a:r>
          </a:p>
          <a:p>
            <a:pPr>
              <a:buNone/>
            </a:pPr>
            <a:r>
              <a:rPr lang="fr-FR" sz="2400" dirty="0" smtClean="0"/>
              <a:t>      chez les dialysés </a:t>
            </a:r>
            <a:r>
              <a:rPr lang="fr-FR" sz="2400" dirty="0" err="1" smtClean="0"/>
              <a:t>qq</a:t>
            </a:r>
            <a:r>
              <a:rPr lang="fr-FR" sz="2400" dirty="0" smtClean="0"/>
              <a:t> soit l’âge</a:t>
            </a:r>
          </a:p>
          <a:p>
            <a:r>
              <a:rPr lang="fr-FR" sz="2400" dirty="0" smtClean="0"/>
              <a:t>Cependant, il existe des dialysés</a:t>
            </a:r>
          </a:p>
          <a:p>
            <a:pPr>
              <a:buNone/>
            </a:pPr>
            <a:r>
              <a:rPr lang="fr-FR" sz="2400" dirty="0" smtClean="0"/>
              <a:t>      âgés ≥ 65 ans non fragiles (14%)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847" y="3286124"/>
            <a:ext cx="407515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7"/>
          <p:cNvSpPr txBox="1">
            <a:spLocks noChangeArrowheads="1"/>
          </p:cNvSpPr>
          <p:nvPr/>
        </p:nvSpPr>
        <p:spPr bwMode="auto">
          <a:xfrm>
            <a:off x="714348" y="5857892"/>
            <a:ext cx="41036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dirty="0" err="1"/>
              <a:t>McAdams</a:t>
            </a:r>
            <a:r>
              <a:rPr lang="fr-FR" altLang="fr-FR" sz="1100" dirty="0"/>
              <a:t>-</a:t>
            </a:r>
            <a:r>
              <a:rPr lang="fr-FR" altLang="fr-FR" sz="1100" dirty="0" err="1"/>
              <a:t>DeMarco</a:t>
            </a:r>
            <a:r>
              <a:rPr lang="fr-FR" altLang="fr-FR" sz="1100" dirty="0"/>
              <a:t>, MA, et al. </a:t>
            </a:r>
            <a:r>
              <a:rPr lang="en-US" altLang="fr-FR" sz="1100" dirty="0"/>
              <a:t>Frailty as a Novel Predictor of Mortality and Hospitalization in Individuals of All Ages Undergoing </a:t>
            </a:r>
            <a:r>
              <a:rPr lang="en-US" altLang="fr-FR" sz="1100" dirty="0" err="1"/>
              <a:t>Hemodialysis</a:t>
            </a:r>
            <a:r>
              <a:rPr lang="en-US" altLang="fr-FR" sz="1100" dirty="0"/>
              <a:t> </a:t>
            </a:r>
            <a:r>
              <a:rPr lang="de-DE" altLang="fr-FR" sz="1100" dirty="0"/>
              <a:t>J Am </a:t>
            </a:r>
            <a:r>
              <a:rPr lang="de-DE" altLang="fr-FR" sz="1100" dirty="0" err="1"/>
              <a:t>Geriatr</a:t>
            </a:r>
            <a:r>
              <a:rPr lang="de-DE" altLang="fr-FR" sz="1100" dirty="0"/>
              <a:t> </a:t>
            </a:r>
            <a:r>
              <a:rPr lang="de-DE" altLang="fr-FR" sz="1100" dirty="0" err="1"/>
              <a:t>Soc</a:t>
            </a:r>
            <a:r>
              <a:rPr lang="de-DE" altLang="fr-FR" sz="1100" dirty="0"/>
              <a:t>; 2013:61:896–901</a:t>
            </a:r>
            <a:endParaRPr lang="en-US" altLang="fr-FR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Qu’est-ce que la fragilité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Avis d’experts : </a:t>
            </a:r>
            <a:r>
              <a:rPr lang="fr-FR" sz="2400" b="1" dirty="0" smtClean="0"/>
              <a:t>DIAGNOSTIC </a:t>
            </a:r>
            <a:r>
              <a:rPr lang="fr-FR" sz="2400" dirty="0" smtClean="0"/>
              <a:t>: Critères de </a:t>
            </a:r>
            <a:r>
              <a:rPr lang="fr-FR" sz="2400" dirty="0" err="1" smtClean="0"/>
              <a:t>Fried</a:t>
            </a:r>
            <a:r>
              <a:rPr lang="fr-FR" sz="2400" dirty="0" smtClean="0"/>
              <a:t> insuffisants :</a:t>
            </a:r>
          </a:p>
          <a:p>
            <a:pPr>
              <a:buNone/>
            </a:pPr>
            <a:r>
              <a:rPr lang="fr-FR" sz="2400" dirty="0" smtClean="0"/>
              <a:t>Associer :</a:t>
            </a:r>
          </a:p>
          <a:p>
            <a:pPr>
              <a:buNone/>
            </a:pPr>
            <a:endParaRPr lang="fr-FR" sz="800" dirty="0" smtClean="0"/>
          </a:p>
          <a:p>
            <a:r>
              <a:rPr lang="fr-FR" sz="2400" dirty="0" smtClean="0"/>
              <a:t> Mobilité</a:t>
            </a:r>
          </a:p>
          <a:p>
            <a:r>
              <a:rPr lang="fr-FR" sz="2400" dirty="0" smtClean="0"/>
              <a:t> Vitesse de marche</a:t>
            </a:r>
          </a:p>
          <a:p>
            <a:r>
              <a:rPr lang="fr-FR" sz="2400" dirty="0" smtClean="0"/>
              <a:t> Statut nutritionnel              mais moyens de les définir ?</a:t>
            </a:r>
          </a:p>
          <a:p>
            <a:r>
              <a:rPr lang="fr-FR" sz="2400" dirty="0" smtClean="0"/>
              <a:t> Santé mentale</a:t>
            </a:r>
          </a:p>
          <a:p>
            <a:r>
              <a:rPr lang="fr-FR" sz="2400" dirty="0" smtClean="0"/>
              <a:t> Cognition</a:t>
            </a:r>
          </a:p>
          <a:p>
            <a:pPr>
              <a:buNone/>
            </a:pPr>
            <a:endParaRPr lang="fr-FR" sz="800" dirty="0" smtClean="0"/>
          </a:p>
          <a:p>
            <a:r>
              <a:rPr lang="fr-FR" sz="2400" dirty="0" smtClean="0"/>
              <a:t>Dimensions sociales, émotionnelles et spirituelles</a:t>
            </a:r>
          </a:p>
          <a:p>
            <a:pPr>
              <a:buNone/>
            </a:pPr>
            <a:endParaRPr lang="fr-FR" sz="800" dirty="0" smtClean="0"/>
          </a:p>
          <a:p>
            <a:r>
              <a:rPr lang="fr-FR" sz="2400" dirty="0" smtClean="0"/>
              <a:t>Bio-marqueurs multiples (mais lesquels ?)</a:t>
            </a: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15082"/>
            <a:ext cx="5517384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 rot="5400000">
            <a:off x="2894001" y="3606801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009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86190"/>
            <a:ext cx="6381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24075" y="6237288"/>
            <a:ext cx="8208963" cy="5762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r-FR" sz="1500" smtClean="0"/>
              <a:t>(Santos-Eggimann B, </a:t>
            </a:r>
            <a:r>
              <a:rPr lang="fr-FR" sz="1500" i="1" smtClean="0">
                <a:latin typeface="Times New Roman" pitchFamily="18" charset="0"/>
                <a:cs typeface="Times New Roman" pitchFamily="18" charset="0"/>
              </a:rPr>
              <a:t>J Gerontol A Biol Sci Med Sci, 2009)</a:t>
            </a:r>
            <a:endParaRPr lang="fr-FR" sz="15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Imag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1169988"/>
            <a:ext cx="69119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rot="5400000">
            <a:off x="5484018" y="5657057"/>
            <a:ext cx="6080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365" name="Titre 1"/>
          <p:cNvSpPr txBox="1">
            <a:spLocks/>
          </p:cNvSpPr>
          <p:nvPr/>
        </p:nvSpPr>
        <p:spPr bwMode="auto">
          <a:xfrm>
            <a:off x="457200" y="115888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fr-FR" sz="2800" b="1">
              <a:solidFill>
                <a:schemeClr val="tx2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219700" y="1700213"/>
            <a:ext cx="792163" cy="424973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609600" y="3048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 smtClean="0"/>
              <a:t>Prévalence variable selon critères diagnostiques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b="1" dirty="0" smtClean="0"/>
              <a:t>Prévalence variable selon critères diagnostiques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928802"/>
            <a:ext cx="1466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71744"/>
            <a:ext cx="822960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28860" y="4643446"/>
            <a:ext cx="1143008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Qu’est-ce que la fragilité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dirty="0" smtClean="0"/>
              <a:t>Avis d’experts : </a:t>
            </a:r>
            <a:r>
              <a:rPr lang="fr-FR" sz="2400" b="1" dirty="0" smtClean="0"/>
              <a:t>CONSEQUENCES  ET  VALEUR  PRONOSTIQUE </a:t>
            </a:r>
            <a:r>
              <a:rPr lang="fr-FR" sz="2400" dirty="0" smtClean="0"/>
              <a:t>: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Influe sur les conséquences des </a:t>
            </a:r>
            <a:r>
              <a:rPr lang="fr-FR" sz="2400" dirty="0" err="1" smtClean="0"/>
              <a:t>comorbidités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     et conduit à des évènements pronostiques péjoratifs</a:t>
            </a:r>
          </a:p>
          <a:p>
            <a:endParaRPr lang="fr-FR" sz="2400" dirty="0" smtClean="0"/>
          </a:p>
          <a:p>
            <a:r>
              <a:rPr lang="fr-FR" sz="2400" dirty="0" smtClean="0"/>
              <a:t>Valeur prédictive concernant différent évènements :</a:t>
            </a:r>
          </a:p>
          <a:p>
            <a:pPr>
              <a:buNone/>
            </a:pPr>
            <a:r>
              <a:rPr lang="fr-FR" sz="2400" dirty="0" smtClean="0"/>
              <a:t>      . incapacité, chutes</a:t>
            </a:r>
          </a:p>
          <a:p>
            <a:pPr>
              <a:buNone/>
            </a:pPr>
            <a:r>
              <a:rPr lang="fr-FR" sz="2400" dirty="0" smtClean="0"/>
              <a:t>      . hospitalisation, entrée en institution, décès</a:t>
            </a:r>
          </a:p>
          <a:p>
            <a:pPr>
              <a:buNone/>
            </a:pPr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15082"/>
            <a:ext cx="5517384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Fragilité : conséquences et valeur pronostique</a:t>
            </a:r>
            <a:endParaRPr lang="fr-FR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6143644"/>
            <a:ext cx="1314450" cy="26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61436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572264" y="3500438"/>
            <a:ext cx="2571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lucide           </a:t>
            </a:r>
            <a:r>
              <a:rPr lang="fr-FR" dirty="0" smtClean="0">
                <a:sym typeface="Wingdings" pitchFamily="2" charset="2"/>
              </a:rPr>
              <a:t>  confus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équil</a:t>
            </a:r>
            <a:r>
              <a:rPr lang="fr-FR" dirty="0" smtClean="0">
                <a:sym typeface="Wingdings" pitchFamily="2" charset="2"/>
              </a:rPr>
              <a:t> stable  instable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 mobile          alité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1472" y="171448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évènement mineur va avoir des conséquences</a:t>
            </a:r>
          </a:p>
          <a:p>
            <a:r>
              <a:rPr lang="fr-FR" dirty="0" smtClean="0"/>
              <a:t>q</a:t>
            </a:r>
            <a:r>
              <a:rPr lang="fr-FR" dirty="0" smtClean="0"/>
              <a:t>ui paraissent disproportionnées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Fragilité : conséquences et valeur pronostique</a:t>
            </a:r>
            <a:endParaRPr lang="fr-FR" sz="2400" b="1" dirty="0">
              <a:latin typeface="Calibri" pitchFamily="34" charset="0"/>
            </a:endParaRP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50" y="1285860"/>
            <a:ext cx="6019800" cy="5024438"/>
          </a:xfrm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286520"/>
            <a:ext cx="19097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42910" y="2000240"/>
            <a:ext cx="18288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1600" b="1" dirty="0"/>
              <a:t> Fatigue</a:t>
            </a:r>
          </a:p>
          <a:p>
            <a:pPr>
              <a:spcBef>
                <a:spcPct val="50000"/>
              </a:spcBef>
            </a:pPr>
            <a:endParaRPr lang="fr-FR" sz="12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b="1" dirty="0"/>
              <a:t> Amaigrissement</a:t>
            </a:r>
          </a:p>
          <a:p>
            <a:pPr>
              <a:spcBef>
                <a:spcPct val="50000"/>
              </a:spcBef>
            </a:pPr>
            <a:endParaRPr lang="fr-FR" sz="12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b="1" dirty="0"/>
              <a:t> Infections</a:t>
            </a:r>
            <a:r>
              <a:rPr lang="fr-FR" sz="1800" b="1" dirty="0"/>
              <a:t> </a:t>
            </a:r>
          </a:p>
          <a:p>
            <a:pPr>
              <a:spcBef>
                <a:spcPct val="50000"/>
              </a:spcBef>
            </a:pPr>
            <a:endParaRPr lang="fr-FR" sz="12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b="1" dirty="0"/>
              <a:t> Chutes</a:t>
            </a:r>
          </a:p>
          <a:p>
            <a:pPr>
              <a:spcBef>
                <a:spcPct val="50000"/>
              </a:spcBef>
            </a:pPr>
            <a:endParaRPr lang="fr-FR" sz="12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b="1" dirty="0"/>
              <a:t> Confusion</a:t>
            </a:r>
          </a:p>
          <a:p>
            <a:pPr>
              <a:spcBef>
                <a:spcPct val="50000"/>
              </a:spcBef>
            </a:pPr>
            <a:endParaRPr lang="fr-FR" sz="12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b="1" dirty="0"/>
              <a:t> </a:t>
            </a:r>
            <a:r>
              <a:rPr lang="fr-FR" sz="1600" b="1" dirty="0" smtClean="0"/>
              <a:t>Incapacité</a:t>
            </a:r>
            <a:endParaRPr lang="fr-FR" sz="1600" b="1" dirty="0"/>
          </a:p>
          <a:p>
            <a:pPr>
              <a:spcBef>
                <a:spcPct val="50000"/>
              </a:spcBef>
            </a:pPr>
            <a:r>
              <a:rPr lang="fr-FR" sz="1600" b="1" dirty="0"/>
              <a:t>  fluctuante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121442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Présentations cliniques diverses </a:t>
            </a:r>
            <a:r>
              <a:rPr lang="fr-FR" dirty="0" smtClean="0"/>
              <a:t>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400" b="1" dirty="0" smtClean="0"/>
              <a:t>Fragilité : conséquences et valeur pronostique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67063"/>
            <a:ext cx="9144000" cy="3690937"/>
          </a:xfr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403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400" dirty="0">
                <a:latin typeface="Times New Roman" pitchFamily="18" charset="0"/>
              </a:rPr>
              <a:t> Chutes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400" dirty="0">
                <a:latin typeface="Times New Roman" pitchFamily="18" charset="0"/>
              </a:rPr>
              <a:t> Majoration de la dépendance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343400" y="1828800"/>
            <a:ext cx="3048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400">
                <a:latin typeface="Times New Roman" pitchFamily="18" charset="0"/>
              </a:rPr>
              <a:t> Hospitalisations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400">
                <a:latin typeface="Times New Roman" pitchFamily="18" charset="0"/>
              </a:rPr>
              <a:t> Entrée en institution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239000" y="2057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400" dirty="0">
                <a:latin typeface="Times New Roman" pitchFamily="18" charset="0"/>
              </a:rPr>
              <a:t> Mortalité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71480"/>
            <a:ext cx="2018622" cy="4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Fragilité : conséquences et valeur pronostique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Majoration du risque de :</a:t>
            </a:r>
          </a:p>
          <a:p>
            <a:r>
              <a:rPr lang="fr-FR" sz="2400" dirty="0" smtClean="0"/>
              <a:t>Complications </a:t>
            </a:r>
            <a:r>
              <a:rPr lang="fr-FR" sz="2400" dirty="0" err="1" smtClean="0"/>
              <a:t>post-opératoires</a:t>
            </a:r>
            <a:r>
              <a:rPr lang="fr-FR" sz="2400" dirty="0" smtClean="0"/>
              <a:t> (MP + MC)</a:t>
            </a:r>
          </a:p>
          <a:p>
            <a:r>
              <a:rPr lang="fr-FR" sz="2400" dirty="0" err="1" smtClean="0"/>
              <a:t>Morbi</a:t>
            </a:r>
            <a:r>
              <a:rPr lang="fr-FR" sz="2400" dirty="0" smtClean="0"/>
              <a:t>-mortalité si maladie CV et chirurgie cardiaque (MP+MC)</a:t>
            </a:r>
          </a:p>
          <a:p>
            <a:r>
              <a:rPr lang="fr-FR" sz="2400" dirty="0" smtClean="0"/>
              <a:t>Grippe et infection à pneumocoque (MP)</a:t>
            </a:r>
          </a:p>
          <a:p>
            <a:r>
              <a:rPr lang="fr-FR" sz="2400" dirty="0" smtClean="0"/>
              <a:t>Réponse vaccinale atténuée (grippe et pneumocoque) (MP)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Risque majoré en </a:t>
            </a:r>
            <a:r>
              <a:rPr lang="fr-FR" sz="2400" dirty="0" err="1" smtClean="0"/>
              <a:t>oncogériatrie</a:t>
            </a:r>
            <a:r>
              <a:rPr lang="fr-FR" sz="2400" dirty="0" smtClean="0"/>
              <a:t> :</a:t>
            </a:r>
          </a:p>
          <a:p>
            <a:r>
              <a:rPr lang="fr-FR" sz="2400" dirty="0" smtClean="0"/>
              <a:t>Complications </a:t>
            </a:r>
            <a:r>
              <a:rPr lang="fr-FR" sz="2400" dirty="0" err="1" smtClean="0"/>
              <a:t>post-opératoires</a:t>
            </a:r>
            <a:r>
              <a:rPr lang="fr-FR" sz="2400" dirty="0" smtClean="0"/>
              <a:t> si chirurgie gynécologique</a:t>
            </a:r>
          </a:p>
          <a:p>
            <a:r>
              <a:rPr lang="fr-FR" sz="2400" dirty="0" smtClean="0"/>
              <a:t>Mortalité si chimiothérapie pour K </a:t>
            </a:r>
            <a:r>
              <a:rPr lang="fr-FR" sz="2400" dirty="0" err="1" smtClean="0"/>
              <a:t>colo-rectal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215082"/>
            <a:ext cx="41314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6143644"/>
            <a:ext cx="2018622" cy="4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Fragilité : limites de la valeur prédictive au niveau individuel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400" dirty="0" smtClean="0"/>
              <a:t>Fragilité = facteur de risque d’évènements péjoratifs</a:t>
            </a:r>
          </a:p>
          <a:p>
            <a:pPr>
              <a:buNone/>
            </a:pPr>
            <a:r>
              <a:rPr lang="fr-FR" sz="2400" dirty="0" smtClean="0"/>
              <a:t>      à l’échelon d’une population étudiée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Fragilité ≠ outil prédictif fiable de survenue d’évènements</a:t>
            </a:r>
          </a:p>
          <a:p>
            <a:pPr>
              <a:buNone/>
            </a:pPr>
            <a:r>
              <a:rPr lang="fr-FR" sz="2400" dirty="0" smtClean="0"/>
              <a:t>      à l’échelon individuel (chez le patient en face de nous)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15082"/>
            <a:ext cx="4229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7819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Fragilité et dépendance : faible contribution prédictive :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+ </a:t>
            </a:r>
            <a:r>
              <a:rPr lang="fr-FR" sz="2400" b="1" dirty="0" smtClean="0"/>
              <a:t>3</a:t>
            </a:r>
            <a:r>
              <a:rPr lang="fr-FR" sz="2400" b="1" dirty="0" smtClean="0"/>
              <a:t>% pour ADL :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7958"/>
            <a:ext cx="4229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60100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410325"/>
            <a:ext cx="533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6072198" y="1571612"/>
            <a:ext cx="34290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≥ 65 ans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Autonome ADL</a:t>
            </a:r>
          </a:p>
          <a:p>
            <a:endParaRPr lang="fr-FR" sz="8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Fragilité :</a:t>
            </a:r>
          </a:p>
          <a:p>
            <a:r>
              <a:rPr lang="fr-FR" sz="2400" dirty="0" smtClean="0"/>
              <a:t>  . 5 critères </a:t>
            </a:r>
            <a:r>
              <a:rPr lang="fr-FR" sz="2400" dirty="0" err="1" smtClean="0"/>
              <a:t>Fried</a:t>
            </a:r>
            <a:endParaRPr lang="fr-FR" sz="2400" dirty="0" smtClean="0"/>
          </a:p>
          <a:p>
            <a:r>
              <a:rPr lang="fr-FR" sz="2400" dirty="0" smtClean="0"/>
              <a:t>  . + </a:t>
            </a:r>
            <a:r>
              <a:rPr lang="fr-FR" sz="2400" dirty="0" err="1" smtClean="0"/>
              <a:t>cog</a:t>
            </a:r>
            <a:r>
              <a:rPr lang="fr-FR" sz="2400" dirty="0" smtClean="0"/>
              <a:t> et </a:t>
            </a:r>
            <a:r>
              <a:rPr lang="fr-FR" sz="2400" dirty="0" err="1" smtClean="0"/>
              <a:t>depr</a:t>
            </a:r>
            <a:endParaRPr lang="fr-FR" sz="2400" dirty="0" smtClean="0"/>
          </a:p>
          <a:p>
            <a:r>
              <a:rPr lang="fr-FR" sz="2400" dirty="0" smtClean="0"/>
              <a:t>  . autres combinaisons</a:t>
            </a:r>
          </a:p>
          <a:p>
            <a:r>
              <a:rPr lang="fr-FR" sz="2400" dirty="0" smtClean="0"/>
              <a:t>     à 5 et 7 critères</a:t>
            </a:r>
          </a:p>
          <a:p>
            <a:endParaRPr lang="fr-FR" sz="8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Outcome</a:t>
            </a:r>
            <a:r>
              <a:rPr lang="fr-FR" sz="2400" dirty="0" smtClean="0"/>
              <a:t> :</a:t>
            </a:r>
          </a:p>
          <a:p>
            <a:r>
              <a:rPr lang="fr-FR" sz="2400" dirty="0" smtClean="0"/>
              <a:t>   ADL</a:t>
            </a:r>
            <a:endParaRPr lang="fr-FR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929058" y="6286520"/>
            <a:ext cx="5214942" cy="571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000496" y="6357958"/>
            <a:ext cx="928694" cy="2143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Fragilité : contribution prédictive augmente avec âge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15082"/>
            <a:ext cx="4229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53540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6643702" y="1428736"/>
            <a:ext cx="2500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Impact sur la</a:t>
            </a:r>
          </a:p>
          <a:p>
            <a:r>
              <a:rPr lang="fr-FR" sz="2400" dirty="0" smtClean="0"/>
              <a:t> dépendance :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+ 9 % chez les</a:t>
            </a:r>
          </a:p>
          <a:p>
            <a:r>
              <a:rPr lang="fr-FR" sz="2400" dirty="0" smtClean="0"/>
              <a:t>    ≥ 80 ans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impact supérieur  </a:t>
            </a:r>
          </a:p>
          <a:p>
            <a:r>
              <a:rPr lang="fr-FR" sz="2400" dirty="0" smtClean="0"/>
              <a:t>   / celui des </a:t>
            </a:r>
          </a:p>
          <a:p>
            <a:r>
              <a:rPr lang="fr-FR" sz="2400" dirty="0" smtClean="0"/>
              <a:t>     </a:t>
            </a:r>
            <a:r>
              <a:rPr lang="fr-FR" sz="2400" dirty="0" err="1" smtClean="0"/>
              <a:t>comorbidités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Enjeux du concept de fragilité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Vieillissement de la population</a:t>
            </a:r>
          </a:p>
          <a:p>
            <a:r>
              <a:rPr lang="fr-FR" sz="2400" dirty="0" smtClean="0"/>
              <a:t>demandes des personnes âgées </a:t>
            </a:r>
          </a:p>
          <a:p>
            <a:r>
              <a:rPr lang="fr-FR" sz="2400" dirty="0" smtClean="0"/>
              <a:t>coûts liés à la santé et à la dépendance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sz="2400" dirty="0" smtClean="0"/>
              <a:t>Besoin de mieux comprendre l’évolution avec l’âge :</a:t>
            </a:r>
          </a:p>
          <a:p>
            <a:r>
              <a:rPr lang="fr-FR" sz="2400" dirty="0" smtClean="0"/>
              <a:t>de l’état de santé</a:t>
            </a:r>
          </a:p>
          <a:p>
            <a:r>
              <a:rPr lang="fr-FR" sz="2400" dirty="0" smtClean="0"/>
              <a:t>des incapacités fonctionnelles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sz="2400" dirty="0" smtClean="0"/>
              <a:t>Besoins de prévenir ou retarder :</a:t>
            </a:r>
          </a:p>
          <a:p>
            <a:r>
              <a:rPr lang="fr-FR" sz="2400" dirty="0" smtClean="0"/>
              <a:t>la dépendance</a:t>
            </a:r>
          </a:p>
          <a:p>
            <a:r>
              <a:rPr lang="fr-FR" sz="2400" dirty="0" smtClean="0"/>
              <a:t>et ses conséquences</a:t>
            </a: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86523"/>
            <a:ext cx="6831049" cy="37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000768"/>
            <a:ext cx="35814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Fragilité : pertinence clinique ?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Faible contribution dans l’appréciation d’un risque individuel</a:t>
            </a:r>
          </a:p>
          <a:p>
            <a:pPr>
              <a:buNone/>
            </a:pPr>
            <a:r>
              <a:rPr lang="fr-FR" sz="2400" dirty="0" smtClean="0"/>
              <a:t>      / âge, sexe et </a:t>
            </a:r>
            <a:r>
              <a:rPr lang="fr-FR" sz="2400" dirty="0" err="1" smtClean="0"/>
              <a:t>comorbidités</a:t>
            </a:r>
            <a:r>
              <a:rPr lang="fr-FR" sz="2400" dirty="0" smtClean="0"/>
              <a:t>  ( mais stade évolutif ? qualité </a:t>
            </a:r>
            <a:r>
              <a:rPr lang="fr-FR" sz="2400" dirty="0" err="1" smtClean="0"/>
              <a:t>ttt</a:t>
            </a:r>
            <a:r>
              <a:rPr lang="fr-FR" sz="2400" dirty="0" smtClean="0"/>
              <a:t> ?)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D’autres combinaisons ont une meilleure valeur prédictive</a:t>
            </a:r>
          </a:p>
          <a:p>
            <a:pPr>
              <a:buNone/>
            </a:pPr>
            <a:r>
              <a:rPr lang="fr-FR" sz="2400" dirty="0" smtClean="0"/>
              <a:t>      (ex: âge + incontinence + déclin visuel + dépression + mobilité)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Mais représente un facteur de risque potentiellement modifiable</a:t>
            </a:r>
          </a:p>
          <a:p>
            <a:endParaRPr lang="fr-FR" sz="2400" dirty="0" smtClean="0"/>
          </a:p>
          <a:p>
            <a:r>
              <a:rPr lang="fr-FR" sz="2400" dirty="0" smtClean="0"/>
              <a:t>Intérêt d’études d’interventions pour démontrer la pertinence du recueil ciblé de la fragilité dans l’activité clinique</a:t>
            </a: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15082"/>
            <a:ext cx="4229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Qu’est-ce que la fragilité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dirty="0" smtClean="0"/>
              <a:t>Avis d’experts : </a:t>
            </a:r>
            <a:r>
              <a:rPr lang="fr-FR" sz="2400" b="1" dirty="0" smtClean="0"/>
              <a:t>PREVENTION  ET  TRAITEMENT </a:t>
            </a:r>
            <a:r>
              <a:rPr lang="fr-FR" sz="2400" dirty="0" smtClean="0"/>
              <a:t>: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Hygiène de vie</a:t>
            </a:r>
          </a:p>
          <a:p>
            <a:r>
              <a:rPr lang="fr-FR" sz="2400" dirty="0" smtClean="0"/>
              <a:t>Activité physique</a:t>
            </a:r>
          </a:p>
          <a:p>
            <a:endParaRPr lang="fr-FR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215082"/>
            <a:ext cx="5517384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Fragilité : interventions possibles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Exercice physique                                fréquence ?</a:t>
            </a:r>
          </a:p>
          <a:p>
            <a:r>
              <a:rPr lang="fr-FR" sz="2400" dirty="0" smtClean="0"/>
              <a:t>Prise en charge nutritionnelle           intensité ?</a:t>
            </a:r>
          </a:p>
          <a:p>
            <a:r>
              <a:rPr lang="fr-FR" sz="2400" dirty="0" smtClean="0"/>
              <a:t>Ca et vit D</a:t>
            </a:r>
          </a:p>
          <a:p>
            <a:r>
              <a:rPr lang="fr-FR" sz="2400" dirty="0" smtClean="0"/>
              <a:t>IEC ?  force musculaire, capacité d’exercice, qualité de vie</a:t>
            </a:r>
          </a:p>
          <a:p>
            <a:endParaRPr lang="fr-FR" sz="2400" dirty="0" smtClean="0"/>
          </a:p>
          <a:p>
            <a:r>
              <a:rPr lang="fr-FR" sz="2400" dirty="0" smtClean="0"/>
              <a:t>Hormonothérapie : effets 2ndaires</a:t>
            </a:r>
          </a:p>
          <a:p>
            <a:r>
              <a:rPr lang="fr-FR" sz="2400" dirty="0" smtClean="0"/>
              <a:t>IGF-1 ?</a:t>
            </a:r>
          </a:p>
          <a:p>
            <a:pPr>
              <a:buNone/>
            </a:pPr>
            <a:endParaRPr lang="fr-FR" sz="800" dirty="0" smtClean="0"/>
          </a:p>
          <a:p>
            <a:r>
              <a:rPr lang="fr-FR" sz="2400" dirty="0" smtClean="0"/>
              <a:t>Interventions multi-professionnelles complexes</a:t>
            </a:r>
          </a:p>
          <a:p>
            <a:pPr>
              <a:buNone/>
            </a:pPr>
            <a:r>
              <a:rPr lang="fr-FR" sz="2400" dirty="0" smtClean="0"/>
              <a:t>     Décloisonnement du sanitaire + social</a:t>
            </a:r>
          </a:p>
          <a:p>
            <a:endParaRPr lang="fr-FR" sz="16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289675"/>
            <a:ext cx="35814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rot="5400000">
            <a:off x="4714876" y="207167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929330"/>
            <a:ext cx="41314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Interventions : limites ?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Distinguer les effets sur  :</a:t>
            </a:r>
          </a:p>
          <a:p>
            <a:r>
              <a:rPr lang="fr-FR" sz="2400" dirty="0" smtClean="0"/>
              <a:t>les critères de fragilité</a:t>
            </a:r>
          </a:p>
          <a:p>
            <a:r>
              <a:rPr lang="fr-FR" sz="2400" dirty="0" smtClean="0"/>
              <a:t>les évènements péjoratifs possibles</a:t>
            </a:r>
          </a:p>
          <a:p>
            <a:pPr>
              <a:buNone/>
            </a:pPr>
            <a:endParaRPr lang="fr-FR" sz="1000" dirty="0" smtClean="0"/>
          </a:p>
          <a:p>
            <a:pPr>
              <a:buNone/>
            </a:pPr>
            <a:r>
              <a:rPr lang="fr-FR" sz="2400" dirty="0" smtClean="0"/>
              <a:t>Impact des évènements médico-sociaux :</a:t>
            </a:r>
          </a:p>
          <a:p>
            <a:r>
              <a:rPr lang="fr-FR" sz="2400" dirty="0" err="1" smtClean="0"/>
              <a:t>prévalents</a:t>
            </a:r>
            <a:r>
              <a:rPr lang="fr-FR" sz="2400" dirty="0" smtClean="0"/>
              <a:t>, incluant la sévérité de la fragilité</a:t>
            </a:r>
          </a:p>
          <a:p>
            <a:r>
              <a:rPr lang="fr-FR" sz="2400" dirty="0" smtClean="0"/>
              <a:t>incidents ?</a:t>
            </a:r>
          </a:p>
          <a:p>
            <a:r>
              <a:rPr lang="fr-FR" sz="2400" dirty="0" smtClean="0"/>
              <a:t>non prévisibles ?</a:t>
            </a:r>
          </a:p>
          <a:p>
            <a:pPr>
              <a:buNone/>
            </a:pPr>
            <a:endParaRPr lang="fr-FR" sz="800" dirty="0" smtClean="0"/>
          </a:p>
          <a:p>
            <a:pPr>
              <a:buNone/>
            </a:pPr>
            <a:r>
              <a:rPr lang="fr-FR" sz="2400" dirty="0" smtClean="0"/>
              <a:t>Souhaits du patient :</a:t>
            </a:r>
          </a:p>
          <a:p>
            <a:r>
              <a:rPr lang="fr-FR" sz="2400" dirty="0" smtClean="0"/>
              <a:t>de se faire dépister ?</a:t>
            </a:r>
          </a:p>
          <a:p>
            <a:r>
              <a:rPr lang="fr-FR" sz="2400" dirty="0" smtClean="0"/>
              <a:t>de changer ses habitudes de vie 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Intérêts du concept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Souligner l’intérêt d’une évaluation globale</a:t>
            </a:r>
          </a:p>
          <a:p>
            <a:pPr>
              <a:buNone/>
            </a:pPr>
            <a:r>
              <a:rPr lang="fr-FR" sz="2400" dirty="0" smtClean="0"/>
              <a:t>      au-delà des pathologies d’organe</a:t>
            </a:r>
          </a:p>
          <a:p>
            <a:r>
              <a:rPr lang="fr-FR" sz="2400" dirty="0" smtClean="0"/>
              <a:t>Repérer les personnes à risque de développer ou d’aggraver une dépendance</a:t>
            </a:r>
          </a:p>
          <a:p>
            <a:r>
              <a:rPr lang="fr-FR" sz="2400" dirty="0" smtClean="0"/>
              <a:t>Repérer des personnes âgées à risque d’évènements péjoratifs en cas d’exposition à un stress :</a:t>
            </a:r>
          </a:p>
          <a:p>
            <a:pPr>
              <a:buNone/>
            </a:pPr>
            <a:r>
              <a:rPr lang="fr-FR" sz="2400" dirty="0" smtClean="0"/>
              <a:t>     . aide le clinicien dans l’évaluation B/R d’une intervention</a:t>
            </a:r>
          </a:p>
          <a:p>
            <a:pPr>
              <a:buNone/>
            </a:pPr>
            <a:r>
              <a:rPr lang="fr-FR" sz="2400" dirty="0" smtClean="0"/>
              <a:t>     . améliore l’information du patient pour son consentement</a:t>
            </a:r>
          </a:p>
          <a:p>
            <a:pPr>
              <a:buNone/>
            </a:pPr>
            <a:r>
              <a:rPr lang="fr-FR" sz="2400" dirty="0" smtClean="0"/>
              <a:t>       aux soins ou la prise en charge de sa santé</a:t>
            </a:r>
          </a:p>
          <a:p>
            <a:r>
              <a:rPr lang="fr-FR" sz="2400" dirty="0" smtClean="0"/>
              <a:t>Mettre en place des actions d’intervention (ré-hospitalisation)</a:t>
            </a:r>
          </a:p>
          <a:p>
            <a:r>
              <a:rPr lang="fr-FR" sz="2400" dirty="0" smtClean="0"/>
              <a:t>Identifier les patients bénéficiant au mieux des actions d’intervention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Intérêt du concept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S’emparer du champs de la santé des personnes âgées non dépendantes</a:t>
            </a:r>
          </a:p>
          <a:p>
            <a:r>
              <a:rPr lang="fr-FR" sz="2400" dirty="0" smtClean="0"/>
              <a:t>Exporter l’expertise gériatrique (hospitalière) aux patients âgés qui ne fréquentent pas l’hôpital ou les services de gériatrie</a:t>
            </a:r>
          </a:p>
          <a:p>
            <a:r>
              <a:rPr lang="fr-FR" sz="2400" dirty="0" smtClean="0"/>
              <a:t>Remettre en question la tolérance aux symptômes et les retards aux diagnostics ou aux problématiques (épreuves d’effort)</a:t>
            </a:r>
          </a:p>
          <a:p>
            <a:r>
              <a:rPr lang="fr-FR" sz="2400" dirty="0" smtClean="0"/>
              <a:t>Développer la médecine préventive</a:t>
            </a:r>
          </a:p>
          <a:p>
            <a:r>
              <a:rPr lang="fr-FR" sz="2400" dirty="0" smtClean="0"/>
              <a:t>Etudier le vieillissement physiologique (personnes sans dépendance ni maladie chronique)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La prévention de la fragilité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2400" dirty="0" smtClean="0"/>
              <a:t>Qui a dit :</a:t>
            </a:r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2400" dirty="0" smtClean="0"/>
              <a:t>« Si vous souhaitez vigueur, endurance</a:t>
            </a:r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2400" dirty="0" smtClean="0"/>
              <a:t>et une bonne santé jusque dans vos vieux jours,</a:t>
            </a:r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2400" dirty="0" smtClean="0"/>
              <a:t>adoptez le régime végétarien » 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5058" name="Picture 2" descr="http://25.media.tumblr.com/tumblr_m7hcjom65E1qj88rj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0500" cy="68482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57752" y="1714488"/>
            <a:ext cx="257176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7286644" y="2357430"/>
            <a:ext cx="13573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500958" y="2643182"/>
            <a:ext cx="121444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hlinkClick r:id="rId2" tooltip="2011 en athlétisme"/>
              </a:rPr>
              <a:t>2011</a:t>
            </a:r>
            <a:r>
              <a:rPr lang="fr-FR" dirty="0" smtClean="0"/>
              <a:t> : </a:t>
            </a:r>
            <a:r>
              <a:rPr lang="fr-FR" dirty="0" err="1" smtClean="0"/>
              <a:t>Fauja</a:t>
            </a:r>
            <a:r>
              <a:rPr lang="fr-FR" dirty="0" smtClean="0"/>
              <a:t> Singh</a:t>
            </a:r>
          </a:p>
          <a:p>
            <a:r>
              <a:rPr lang="fr-FR" dirty="0" smtClean="0"/>
              <a:t>Records du monde masculin des plus de 100 ans :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100 mètres : 23 s 40</a:t>
            </a:r>
          </a:p>
          <a:p>
            <a:pPr lvl="2"/>
            <a:r>
              <a:rPr lang="fr-FR" dirty="0" smtClean="0"/>
              <a:t>200 mètres : 52 s 23</a:t>
            </a:r>
          </a:p>
          <a:p>
            <a:pPr lvl="2"/>
            <a:r>
              <a:rPr lang="fr-FR" dirty="0" smtClean="0"/>
              <a:t>400 mètres : 2 min 13 s 48</a:t>
            </a:r>
          </a:p>
          <a:p>
            <a:pPr lvl="2"/>
            <a:r>
              <a:rPr lang="fr-FR" dirty="0" smtClean="0"/>
              <a:t>800 mètres : 5 min 32 s 18</a:t>
            </a:r>
          </a:p>
          <a:p>
            <a:pPr lvl="2"/>
            <a:r>
              <a:rPr lang="fr-FR" dirty="0" smtClean="0"/>
              <a:t>1 500 mètres : 11 min 27 s 00</a:t>
            </a:r>
          </a:p>
          <a:p>
            <a:pPr lvl="2"/>
            <a:r>
              <a:rPr lang="fr-FR" dirty="0" smtClean="0"/>
              <a:t>3 000 mètres : 24 min 52 s 47</a:t>
            </a:r>
          </a:p>
          <a:p>
            <a:pPr lvl="2"/>
            <a:r>
              <a:rPr lang="fr-FR" dirty="0" smtClean="0"/>
              <a:t>5 000 mètres : 49 min 57 s 39</a:t>
            </a:r>
          </a:p>
          <a:p>
            <a:pPr lvl="2"/>
            <a:r>
              <a:rPr lang="fr-FR" dirty="0" smtClean="0"/>
              <a:t>marathon : 8 h 25 min 16 s</a:t>
            </a:r>
          </a:p>
          <a:p>
            <a:pPr lvl="2">
              <a:buNone/>
            </a:pPr>
            <a:r>
              <a:rPr lang="fr-FR" dirty="0" smtClean="0"/>
              <a:t>                       : 7h 49 min</a:t>
            </a:r>
            <a:endParaRPr lang="fr-FR" dirty="0"/>
          </a:p>
        </p:txBody>
      </p:sp>
      <p:pic>
        <p:nvPicPr>
          <p:cNvPr id="117764" name="Picture 4" descr="http://www.mix97.com/chris/wp-content/uploads/2013/02/turbaned-tornado-sin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71810"/>
            <a:ext cx="4286248" cy="2857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73075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400" b="1" dirty="0" smtClean="0">
                <a:cs typeface="Times New Roman" pitchFamily="18" charset="0"/>
              </a:rPr>
              <a:t>Typologie des patients âgés : diversité des situations 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dirty="0" smtClean="0"/>
              <a:t>Diversité liée à l’âge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     Espérance de vie moyenne aux grands âges 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>
                <a:latin typeface="Times New Roman" pitchFamily="18" charset="0"/>
              </a:rPr>
              <a:t>     </a:t>
            </a:r>
          </a:p>
        </p:txBody>
      </p:sp>
      <p:graphicFrame>
        <p:nvGraphicFramePr>
          <p:cNvPr id="5156" name="Group 36"/>
          <p:cNvGraphicFramePr>
            <a:graphicFrameLocks noGrp="1"/>
          </p:cNvGraphicFramePr>
          <p:nvPr/>
        </p:nvGraphicFramePr>
        <p:xfrm>
          <a:off x="990600" y="3124200"/>
          <a:ext cx="5181600" cy="1879601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</a:tblGrid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à 75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à 86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à 90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hommes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femmes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81000" y="53340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400" dirty="0"/>
              <a:t>  Mais grande diversité, pour un même âge,</a:t>
            </a:r>
          </a:p>
          <a:p>
            <a:pPr>
              <a:spcBef>
                <a:spcPct val="50000"/>
              </a:spcBef>
            </a:pPr>
            <a:r>
              <a:rPr lang="fr-FR" sz="2400" dirty="0"/>
              <a:t>   des situations </a:t>
            </a:r>
            <a:r>
              <a:rPr lang="fr-FR" sz="2400" dirty="0" err="1"/>
              <a:t>médico</a:t>
            </a:r>
            <a:r>
              <a:rPr lang="fr-FR" sz="2400" dirty="0"/>
              <a:t>-socio- économiques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+mn-lt"/>
                <a:cs typeface="Times New Roman" pitchFamily="18" charset="0"/>
              </a:rPr>
              <a:t>Typologie des patients âgés : diversité des situations :</a:t>
            </a:r>
            <a:br>
              <a:rPr lang="fr-FR" sz="2400" b="1" dirty="0" smtClean="0">
                <a:latin typeface="+mn-lt"/>
                <a:cs typeface="Times New Roman" pitchFamily="18" charset="0"/>
              </a:rPr>
            </a:br>
            <a:r>
              <a:rPr lang="fr-FR" sz="2400" b="1" dirty="0" smtClean="0">
                <a:latin typeface="+mn-lt"/>
                <a:cs typeface="Times New Roman" pitchFamily="18" charset="0"/>
              </a:rPr>
              <a:t>vulnérabilité et fragilité</a:t>
            </a:r>
            <a:endParaRPr lang="fr-FR" sz="2400" b="1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2919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dirty="0" smtClean="0"/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Diversités des situations dans le grand âge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dirty="0" smtClean="0"/>
              <a:t>     </a:t>
            </a:r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smtClean="0"/>
              <a:t>Comment repérer les patients âgés à risque majoré de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     . mortalité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     . morbidité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     . hospitalisation prolongée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     . ré-hospitalisation non programmée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     . perte d’autonomie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     . dépendance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     . entrée en institution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     . altération de qualité de vie</a:t>
            </a:r>
            <a:endParaRPr lang="fr-FR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Qu’est-ce que la fragilité ?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Pas de consensus sur la définition de la fragilité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2 modèles dominants :</a:t>
            </a:r>
          </a:p>
          <a:p>
            <a:pPr>
              <a:buNone/>
            </a:pPr>
            <a:r>
              <a:rPr lang="fr-FR" sz="2400" dirty="0" smtClean="0"/>
              <a:t>     . phénotypique : 5 critères de </a:t>
            </a:r>
            <a:r>
              <a:rPr lang="fr-FR" sz="2400" dirty="0" err="1" smtClean="0"/>
              <a:t>Fried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    . cumulatif : </a:t>
            </a:r>
            <a:r>
              <a:rPr lang="fr-FR" sz="2400" dirty="0" err="1" smtClean="0"/>
              <a:t>Frailty</a:t>
            </a:r>
            <a:r>
              <a:rPr lang="fr-FR" sz="2400" dirty="0" smtClean="0"/>
              <a:t> Index de </a:t>
            </a:r>
            <a:r>
              <a:rPr lang="fr-FR" sz="2400" dirty="0" err="1" smtClean="0"/>
              <a:t>Rockwood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Les critères retenus pour définir ces modèles sont associés à des évènements pronostiques péjoratifs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215082"/>
            <a:ext cx="5517384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643578"/>
            <a:ext cx="35814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Modèle phénotypique de la fragilité</a:t>
            </a:r>
            <a:endParaRPr lang="fr-FR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67627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143768" y="1643050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Age ≥ 65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Exclus :</a:t>
            </a:r>
          </a:p>
          <a:p>
            <a:r>
              <a:rPr lang="fr-FR" dirty="0" smtClean="0"/>
              <a:t>   . parkinson</a:t>
            </a:r>
          </a:p>
          <a:p>
            <a:r>
              <a:rPr lang="fr-FR" dirty="0" smtClean="0"/>
              <a:t>   . </a:t>
            </a:r>
            <a:r>
              <a:rPr lang="fr-FR" dirty="0" err="1" smtClean="0"/>
              <a:t>atcd</a:t>
            </a:r>
            <a:r>
              <a:rPr lang="fr-FR" dirty="0" smtClean="0"/>
              <a:t> AVC</a:t>
            </a:r>
          </a:p>
          <a:p>
            <a:r>
              <a:rPr lang="fr-FR" dirty="0" smtClean="0"/>
              <a:t>   . tr cognitifs</a:t>
            </a:r>
          </a:p>
          <a:p>
            <a:r>
              <a:rPr lang="fr-FR" dirty="0" smtClean="0"/>
              <a:t>   . dépression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       Patients</a:t>
            </a:r>
          </a:p>
          <a:p>
            <a:r>
              <a:rPr lang="fr-FR" dirty="0" smtClean="0"/>
              <a:t>«asymptomatiques»</a:t>
            </a:r>
          </a:p>
          <a:p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929330"/>
            <a:ext cx="5876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8"/>
          <p:cNvCxnSpPr/>
          <p:nvPr/>
        </p:nvCxnSpPr>
        <p:spPr>
          <a:xfrm rot="5400000">
            <a:off x="5357818" y="3643314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858016" y="4357694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400" b="1" dirty="0" smtClean="0"/>
              <a:t>Modèle phénotypique de la fragilité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fr-FR" sz="2400" dirty="0" smtClean="0"/>
          </a:p>
          <a:p>
            <a:pPr>
              <a:lnSpc>
                <a:spcPct val="80000"/>
              </a:lnSpc>
            </a:pPr>
            <a:r>
              <a:rPr lang="fr-FR" sz="2400" dirty="0" smtClean="0"/>
              <a:t>5 critères 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dirty="0" smtClean="0"/>
              <a:t>     . diminution de la force musculaire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/>
              <a:t>     . ralentissement de la vitesse de marche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dirty="0" smtClean="0"/>
              <a:t>     . réduction de l’activité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/>
              <a:t>     . fatigue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dirty="0" smtClean="0"/>
              <a:t>     . perte de poids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sz="2400" dirty="0" smtClean="0"/>
          </a:p>
          <a:p>
            <a:pPr eaLnBrk="1" hangingPunct="1">
              <a:lnSpc>
                <a:spcPct val="80000"/>
              </a:lnSpc>
            </a:pPr>
            <a:r>
              <a:rPr lang="fr-FR" sz="2400" dirty="0" smtClean="0"/>
              <a:t>Associé à un risque à 3 ans 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FR" sz="2400" dirty="0" smtClean="0"/>
              <a:t>    . hospitalisation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/>
              <a:t>    . chute, perte d’autonomie, entrée en institution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fr-FR" sz="800" dirty="0" smtClean="0">
              <a:latin typeface="Times New Roman" pitchFamily="1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28662" y="6072206"/>
            <a:ext cx="693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Fried, J Gerontol A Biol Sci Med Sci 2001</a:t>
            </a:r>
          </a:p>
        </p:txBody>
      </p:sp>
      <p:graphicFrame>
        <p:nvGraphicFramePr>
          <p:cNvPr id="20529" name="Group 49"/>
          <p:cNvGraphicFramePr>
            <a:graphicFrameLocks noGrp="1"/>
          </p:cNvGraphicFramePr>
          <p:nvPr/>
        </p:nvGraphicFramePr>
        <p:xfrm>
          <a:off x="6143636" y="2214554"/>
          <a:ext cx="2590800" cy="1900239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sujets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critères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fragiles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≥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pré-fragiles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1 à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non fragiles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0" name="Line 50"/>
          <p:cNvSpPr>
            <a:spLocks noChangeShapeType="1"/>
          </p:cNvSpPr>
          <p:nvPr/>
        </p:nvSpPr>
        <p:spPr bwMode="auto">
          <a:xfrm>
            <a:off x="714348" y="2571744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929330"/>
            <a:ext cx="5876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4425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71" y="642918"/>
            <a:ext cx="468312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43108" y="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évaluation un peu complexe 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1498</Words>
  <PresentationFormat>Affichage à l'écran (4:3)</PresentationFormat>
  <Paragraphs>340</Paragraphs>
  <Slides>39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 </vt:lpstr>
      <vt:lpstr>Diapositive 2</vt:lpstr>
      <vt:lpstr>Enjeux du concept de fragilité</vt:lpstr>
      <vt:lpstr>Typologie des patients âgés : diversité des situations :</vt:lpstr>
      <vt:lpstr>Typologie des patients âgés : diversité des situations : vulnérabilité et fragilité</vt:lpstr>
      <vt:lpstr>Qu’est-ce que la fragilité ?</vt:lpstr>
      <vt:lpstr>Modèle phénotypique de la fragilité</vt:lpstr>
      <vt:lpstr>Modèle phénotypique de la fragilité</vt:lpstr>
      <vt:lpstr>Diapositive 9</vt:lpstr>
      <vt:lpstr>Diapositive 10</vt:lpstr>
      <vt:lpstr> Modèle cumulatif de la fragilité </vt:lpstr>
      <vt:lpstr>Qu’est-ce que la fragilité ?</vt:lpstr>
      <vt:lpstr>Qu’est-ce que la fragilité ?      Un consensus fragile ?</vt:lpstr>
      <vt:lpstr>Qu’est-ce que la fragilité ?</vt:lpstr>
      <vt:lpstr>Physiopathologie de la fragilité</vt:lpstr>
      <vt:lpstr>Qu’est-ce que la fragilité ?</vt:lpstr>
      <vt:lpstr>Qu’est-ce que la fragilité ?</vt:lpstr>
      <vt:lpstr>La fragilité peut survenir sans maladie chronique ?</vt:lpstr>
      <vt:lpstr>Qu’est-ce que la fragilité ?</vt:lpstr>
      <vt:lpstr>Diapositive 20</vt:lpstr>
      <vt:lpstr>Prévalence variable selon critères diagnostiques </vt:lpstr>
      <vt:lpstr>Qu’est-ce que la fragilité ?</vt:lpstr>
      <vt:lpstr>Fragilité : conséquences et valeur pronostique</vt:lpstr>
      <vt:lpstr>Fragilité : conséquences et valeur pronostique</vt:lpstr>
      <vt:lpstr>Fragilité : conséquences et valeur pronostique</vt:lpstr>
      <vt:lpstr>Fragilité : conséquences et valeur pronostique</vt:lpstr>
      <vt:lpstr>Fragilité : limites de la valeur prédictive au niveau individuel</vt:lpstr>
      <vt:lpstr>Fragilité et dépendance : faible contribution prédictive :  + 3% pour ADL :</vt:lpstr>
      <vt:lpstr>Fragilité : contribution prédictive augmente avec âge</vt:lpstr>
      <vt:lpstr>Fragilité : pertinence clinique ?</vt:lpstr>
      <vt:lpstr>Qu’est-ce que la fragilité ?</vt:lpstr>
      <vt:lpstr>Fragilité : interventions possibles</vt:lpstr>
      <vt:lpstr>Interventions : limites ?</vt:lpstr>
      <vt:lpstr>Intérêts du concept</vt:lpstr>
      <vt:lpstr>Intérêt du concept</vt:lpstr>
      <vt:lpstr>La prévention de la fragilité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Enjeux du concept de fragilité</dc:title>
  <dc:creator>valé</dc:creator>
  <cp:lastModifiedBy>valé</cp:lastModifiedBy>
  <cp:revision>52</cp:revision>
  <dcterms:created xsi:type="dcterms:W3CDTF">2014-05-18T20:40:48Z</dcterms:created>
  <dcterms:modified xsi:type="dcterms:W3CDTF">2014-05-26T19:34:43Z</dcterms:modified>
</cp:coreProperties>
</file>