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63" r:id="rId12"/>
    <p:sldId id="269" r:id="rId13"/>
    <p:sldId id="270" r:id="rId14"/>
    <p:sldId id="264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5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09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8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53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8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5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6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1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73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21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9981-47DC-4EE8-AC16-C9E967C344D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06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C893-E4FD-4654-AF0E-4E093F827C8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65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094B-C9AC-4555-A861-4D49074595E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9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EC3-528E-4542-A3CD-1267E4F7877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73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A43-FAED-4831-810D-823042C94B9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09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12B1-2EF9-41AA-B9C3-09189AD3372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76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ED6E-D9BC-497C-A6D7-116E16BEC8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40B-AA93-4D4E-80CB-01173B0C24E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80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061D-62EC-445D-A5F8-ED618D529C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5942-C220-4E28-92DD-3EF08988040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11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BE07-51F4-4750-84BB-2DC2FD01D40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8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FC3B-E3B2-4744-935C-1CDDB80BCA0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41AE-2FFE-4ABD-B03B-B6E5DF900A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E348-4D94-41CE-B1EF-796EB3AC7B9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4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lhoste@fhsm.fr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Nutrition et fragilité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2400" dirty="0" err="1" smtClean="0"/>
              <a:t>Lhoste</a:t>
            </a:r>
            <a:r>
              <a:rPr lang="fr-FR" sz="2400" dirty="0" smtClean="0"/>
              <a:t>-Clos </a:t>
            </a:r>
            <a:r>
              <a:rPr lang="fr-FR" sz="2400" dirty="0" smtClean="0"/>
              <a:t> </a:t>
            </a:r>
            <a:r>
              <a:rPr lang="fr-FR" sz="2400" dirty="0" smtClean="0"/>
              <a:t>L, </a:t>
            </a:r>
            <a:r>
              <a:rPr lang="fr-FR" sz="2400" dirty="0"/>
              <a:t>Bonté F</a:t>
            </a:r>
            <a:endParaRPr lang="fr-FR" sz="2400" dirty="0" smtClean="0"/>
          </a:p>
          <a:p>
            <a:r>
              <a:rPr lang="fr-FR" sz="2400" dirty="0" smtClean="0"/>
              <a:t>HDJSSR</a:t>
            </a:r>
            <a:endParaRPr lang="fr-FR" sz="2400" dirty="0" smtClean="0"/>
          </a:p>
          <a:p>
            <a:r>
              <a:rPr lang="fr-FR" sz="2400" dirty="0" smtClean="0"/>
              <a:t>Fondation hospitalière Sainte Marie</a:t>
            </a:r>
          </a:p>
          <a:p>
            <a:r>
              <a:rPr lang="fr-FR" sz="2400" dirty="0" smtClean="0"/>
              <a:t>75014 </a:t>
            </a:r>
            <a:r>
              <a:rPr lang="fr-FR" sz="2400" dirty="0" smtClean="0"/>
              <a:t>Paris</a:t>
            </a:r>
          </a:p>
          <a:p>
            <a:r>
              <a:rPr lang="fr-FR" sz="2400" dirty="0" smtClean="0">
                <a:hlinkClick r:id="rId2"/>
              </a:rPr>
              <a:t>llhoste@fhsm.fr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227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EC3-528E-4542-A3CD-1267E4F7877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E:\HDJ fhsm\Potel et Chabot\potel 2\102NIKON\DSCN2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1"/>
            <a:ext cx="4716408" cy="35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HDJ fhsm\Potel et Chabot\potel 2\102NIKON\DSCN2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60" y="22681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HDJ fhsm\Potel et Chabot\potel 2\102NIKON\DSCN2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4994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HDJ fhsm\Potel et Chabot\potel 2\102NIKON\DSCN23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0988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3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ED6E-D9BC-497C-A6D7-116E16BEC8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Dr F.Bonté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E8F1-A090-4A9F-ADEA-7318B0818E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E:\HDJ fhsm\Potel et Chabot\potel 2\102NIKON\DSCN2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6" y="2636912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HDJ fhsm\Potel et Chabot\potel 2\102NIKON\DSCN2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16" y="2636912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HDJ fhsm\Potel et Chabot\potel 2\102NIKON\DSCN24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9"/>
          <a:stretch/>
        </p:blipFill>
        <p:spPr bwMode="auto">
          <a:xfrm>
            <a:off x="5968336" y="2996952"/>
            <a:ext cx="316581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HDJ fhsm\Potel et Chabot\potel 2\102NIKON\DSCN24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3" t="36149" b="9332"/>
          <a:stretch/>
        </p:blipFill>
        <p:spPr bwMode="auto">
          <a:xfrm>
            <a:off x="5955676" y="0"/>
            <a:ext cx="3188323" cy="35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HDJ fhsm\Potel et Chabot\potel 2\102NIKON\DSCN24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b="31844"/>
          <a:stretch/>
        </p:blipFill>
        <p:spPr bwMode="auto">
          <a:xfrm>
            <a:off x="1602464" y="5368"/>
            <a:ext cx="4372768" cy="26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5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Programme Education Thérapeutique Nutritionnelle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Objectifs: Sensibiliser  à l’impact de la maladie de la mémoire sur l’alimentation</a:t>
            </a:r>
          </a:p>
          <a:p>
            <a:r>
              <a:rPr lang="fr-FR" dirty="0" smtClean="0"/>
              <a:t>Déroulement: 4 séances + 1 séance à distance</a:t>
            </a:r>
          </a:p>
          <a:p>
            <a:pPr marL="0" indent="0">
              <a:buNone/>
            </a:pPr>
            <a:r>
              <a:rPr lang="fr-FR" dirty="0" smtClean="0"/>
              <a:t>Associant apports théoriques et mise en situation</a:t>
            </a:r>
          </a:p>
          <a:p>
            <a:r>
              <a:rPr lang="fr-FR" dirty="0" smtClean="0"/>
              <a:t>Groupe de 6 patients</a:t>
            </a:r>
          </a:p>
          <a:p>
            <a:r>
              <a:rPr lang="fr-FR" dirty="0" smtClean="0"/>
              <a:t>Orthophoniste, ergothérapeute, IDE</a:t>
            </a:r>
          </a:p>
          <a:p>
            <a:r>
              <a:rPr lang="fr-FR" dirty="0" smtClean="0"/>
              <a:t>Indications: </a:t>
            </a:r>
          </a:p>
          <a:p>
            <a:pPr lvl="1"/>
            <a:r>
              <a:rPr lang="fr-FR" dirty="0" smtClean="0"/>
              <a:t>Autonomie préservée dans les ADL à domicile</a:t>
            </a:r>
          </a:p>
          <a:p>
            <a:pPr lvl="1"/>
            <a:r>
              <a:rPr lang="fr-FR" dirty="0" smtClean="0"/>
              <a:t>À risque de dénutrition, ou dénutrition avérée</a:t>
            </a:r>
          </a:p>
          <a:p>
            <a:pPr lvl="1"/>
            <a:r>
              <a:rPr lang="fr-FR" dirty="0" smtClean="0"/>
              <a:t>Stade léger  ( MMSE &gt; 24)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50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Programme Education Thérapeutique Nutritionnelle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Séance 1: impact de la maladie sur l’alimentation: rôles du repas, comment se préparer son repas.</a:t>
            </a:r>
          </a:p>
          <a:p>
            <a:r>
              <a:rPr lang="fr-FR" dirty="0" smtClean="0"/>
              <a:t>Séance 2: troubles de la déglutition</a:t>
            </a:r>
          </a:p>
          <a:p>
            <a:r>
              <a:rPr lang="fr-FR" dirty="0" smtClean="0"/>
              <a:t>Séance 3: Les Besoins Nutritionnels</a:t>
            </a:r>
          </a:p>
          <a:p>
            <a:r>
              <a:rPr lang="fr-FR" dirty="0" smtClean="0"/>
              <a:t>Séance 4: Comment enrichir un repas ?</a:t>
            </a:r>
          </a:p>
          <a:p>
            <a:r>
              <a:rPr lang="fr-FR" dirty="0" smtClean="0"/>
              <a:t>Séance 5 à 1 mois: Quizz, brainstorming, échanges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830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Programme Education Thérapeutique Nutritionnelle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Résultats: </a:t>
            </a:r>
          </a:p>
          <a:p>
            <a:pPr lvl="1"/>
            <a:r>
              <a:rPr lang="fr-FR" dirty="0" smtClean="0"/>
              <a:t>Satisfaction: 100% satisfaits</a:t>
            </a:r>
          </a:p>
          <a:p>
            <a:pPr lvl="1"/>
            <a:r>
              <a:rPr lang="fr-FR" dirty="0" smtClean="0"/>
              <a:t>Efficacité sur les pratiques:</a:t>
            </a:r>
          </a:p>
          <a:p>
            <a:pPr lvl="2"/>
            <a:r>
              <a:rPr lang="fr-FR" dirty="0" smtClean="0"/>
              <a:t>3/6 ont modifié leur alimentation, </a:t>
            </a:r>
          </a:p>
          <a:p>
            <a:pPr lvl="2"/>
            <a:r>
              <a:rPr lang="fr-FR" dirty="0" smtClean="0"/>
              <a:t>2/6 ont participé avec leur aidant à l’amélioration de leur alimentation,</a:t>
            </a:r>
          </a:p>
          <a:p>
            <a:pPr lvl="2"/>
            <a:r>
              <a:rPr lang="fr-FR" dirty="0" smtClean="0"/>
              <a:t>1/6 pas de modification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57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Finale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Adapter les programmes d’éducation et de prise en charge des troubles nutritionnels aux patients fragiles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84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de lieux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1108 patients HDJ fragilité Toulouse, 2012</a:t>
            </a:r>
          </a:p>
          <a:p>
            <a:pPr lvl="1"/>
            <a:r>
              <a:rPr lang="fr-FR" b="1" dirty="0" smtClean="0"/>
              <a:t>Patients adressés pour évaluation Fragilité: population 1</a:t>
            </a:r>
          </a:p>
          <a:p>
            <a:r>
              <a:rPr lang="fr-FR" dirty="0" smtClean="0"/>
              <a:t>8% : mauvais état nutritionnel </a:t>
            </a:r>
            <a:r>
              <a:rPr lang="fr-FR" sz="2400" dirty="0" smtClean="0"/>
              <a:t>( MNA &lt; 17)</a:t>
            </a:r>
          </a:p>
          <a:p>
            <a:r>
              <a:rPr lang="fr-FR" dirty="0" smtClean="0"/>
              <a:t>39,5 % à risque de malnutrition </a:t>
            </a:r>
            <a:r>
              <a:rPr lang="fr-FR" sz="2400" dirty="0" smtClean="0"/>
              <a:t>( 17&lt; MNA &lt;23,5)</a:t>
            </a:r>
          </a:p>
          <a:p>
            <a:r>
              <a:rPr lang="fr-FR" dirty="0" smtClean="0"/>
              <a:t>61,8 %: proposition d’une Intervention Nutritionnelle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		   Nutrition: cible à </a:t>
            </a:r>
            <a:r>
              <a:rPr lang="fr-FR" dirty="0" err="1" smtClean="0"/>
              <a:t>privilegier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475656" y="5497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8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des lieux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7590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Enquête Fragilité HDJ, 2014</a:t>
            </a:r>
          </a:p>
          <a:p>
            <a:pPr lvl="1"/>
            <a:r>
              <a:rPr lang="fr-FR" b="1" dirty="0" smtClean="0"/>
              <a:t>Patients adressés en HDJSSR pour tr cognitifs</a:t>
            </a:r>
          </a:p>
          <a:p>
            <a:pPr marL="457200" lvl="1" indent="0">
              <a:buNone/>
            </a:pPr>
            <a:r>
              <a:rPr lang="fr-FR" b="1" dirty="0" smtClean="0"/>
              <a:t>Population 2</a:t>
            </a:r>
          </a:p>
          <a:p>
            <a:r>
              <a:rPr lang="fr-FR" dirty="0" smtClean="0"/>
              <a:t>20 dossiers HDJ SSR</a:t>
            </a:r>
          </a:p>
          <a:p>
            <a:pPr lvl="1"/>
            <a:r>
              <a:rPr lang="fr-FR" dirty="0" smtClean="0"/>
              <a:t> 28% mauvais état nutritionnel ( MNA)</a:t>
            </a:r>
          </a:p>
          <a:p>
            <a:pPr lvl="1"/>
            <a:r>
              <a:rPr lang="fr-FR" dirty="0" smtClean="0"/>
              <a:t> 55% à risque de dénutrition ( MNA)</a:t>
            </a:r>
          </a:p>
          <a:p>
            <a:pPr lvl="1"/>
            <a:r>
              <a:rPr lang="fr-FR" dirty="0" smtClean="0"/>
              <a:t> 30% Perte de poids ( </a:t>
            </a:r>
            <a:r>
              <a:rPr lang="fr-FR" dirty="0" err="1" smtClean="0"/>
              <a:t>Fried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 65% Force musculaire basse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	   troubles nutritionnels majoritaires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1547664" y="55465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8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Troubles nutritionnels fréquents dans ces 2 populations</a:t>
            </a:r>
          </a:p>
          <a:p>
            <a:r>
              <a:rPr lang="fr-FR" dirty="0" smtClean="0"/>
              <a:t>Les  interventions existantes pour la population 2  </a:t>
            </a:r>
            <a:r>
              <a:rPr lang="fr-FR" dirty="0" smtClean="0">
                <a:sym typeface="Wingdings" panose="05000000000000000000" pitchFamily="2" charset="2"/>
              </a:rPr>
              <a:t> peuvent-elles être proposées à la population 1 ?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Exemples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8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nutritionnelles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Nos Interventions en HDJ SSR </a:t>
            </a:r>
          </a:p>
          <a:p>
            <a:pPr lvl="1"/>
            <a:r>
              <a:rPr lang="fr-FR" dirty="0" smtClean="0"/>
              <a:t>Repas Thérapeutique</a:t>
            </a:r>
          </a:p>
          <a:p>
            <a:pPr lvl="1"/>
            <a:r>
              <a:rPr lang="fr-FR" dirty="0" smtClean="0"/>
              <a:t>Atelier « Savoir et pratiques culinaires »</a:t>
            </a:r>
          </a:p>
          <a:p>
            <a:pPr lvl="1"/>
            <a:r>
              <a:rPr lang="fr-FR" dirty="0" smtClean="0"/>
              <a:t>Arts et soins chez </a:t>
            </a:r>
            <a:r>
              <a:rPr lang="fr-FR" dirty="0" err="1" smtClean="0"/>
              <a:t>Potel</a:t>
            </a:r>
            <a:r>
              <a:rPr lang="fr-FR" dirty="0" smtClean="0"/>
              <a:t> et Chabot</a:t>
            </a:r>
          </a:p>
          <a:p>
            <a:pPr lvl="1"/>
            <a:r>
              <a:rPr lang="fr-FR" dirty="0" smtClean="0"/>
              <a:t>Programme Education Thérapeutique Nutritionnelle</a:t>
            </a:r>
          </a:p>
          <a:p>
            <a:pPr lvl="1"/>
            <a:r>
              <a:rPr lang="fr-FR" dirty="0" smtClean="0"/>
              <a:t>Programme Nutritionnel intégré à un programme multidisciplinaire ( ex: atelier chute et équilibre)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57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nutritionnelles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Nos Interventions en HDJ SSR </a:t>
            </a:r>
          </a:p>
          <a:p>
            <a:pPr lvl="1"/>
            <a:r>
              <a:rPr lang="fr-FR" dirty="0" smtClean="0"/>
              <a:t>Repas Thérapeutique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Atelier « Savoir et pratiques culinaires »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Arts et soins chez </a:t>
            </a:r>
            <a:r>
              <a:rPr lang="fr-FR" dirty="0" err="1" smtClean="0">
                <a:solidFill>
                  <a:srgbClr val="FF0000"/>
                </a:solidFill>
              </a:rPr>
              <a:t>Potel</a:t>
            </a:r>
            <a:r>
              <a:rPr lang="fr-FR" dirty="0" smtClean="0">
                <a:solidFill>
                  <a:srgbClr val="FF0000"/>
                </a:solidFill>
              </a:rPr>
              <a:t> et Chabot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Programme Education Thérapeutique Nutritionnelle</a:t>
            </a:r>
          </a:p>
          <a:p>
            <a:pPr lvl="1"/>
            <a:r>
              <a:rPr lang="fr-FR" dirty="0" smtClean="0"/>
              <a:t>Programme Nutritionnel intégré à un programme multidisciplinaire ( ex: atelier chute et équilibre)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9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Atelier « Savoir et pratiques culinaires </a:t>
            </a:r>
            <a:r>
              <a:rPr lang="fr-FR" dirty="0" smtClean="0"/>
              <a:t>»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6 patients</a:t>
            </a:r>
          </a:p>
          <a:p>
            <a:r>
              <a:rPr lang="fr-FR" dirty="0" err="1" smtClean="0"/>
              <a:t>Psycomotricienne</a:t>
            </a:r>
            <a:r>
              <a:rPr lang="fr-FR" dirty="0" smtClean="0"/>
              <a:t>, </a:t>
            </a:r>
            <a:r>
              <a:rPr lang="fr-FR" dirty="0" err="1" smtClean="0"/>
              <a:t>Ergotherapeute</a:t>
            </a:r>
            <a:r>
              <a:rPr lang="fr-FR" dirty="0" smtClean="0"/>
              <a:t>, IDE</a:t>
            </a:r>
          </a:p>
          <a:p>
            <a:r>
              <a:rPr lang="fr-FR" dirty="0" smtClean="0"/>
              <a:t>Étapes:</a:t>
            </a:r>
          </a:p>
          <a:p>
            <a:pPr lvl="1"/>
            <a:r>
              <a:rPr lang="fr-FR" dirty="0" smtClean="0"/>
              <a:t>Éveil des sens, yeux cachés</a:t>
            </a:r>
          </a:p>
          <a:p>
            <a:pPr lvl="1"/>
            <a:r>
              <a:rPr lang="fr-FR" dirty="0" smtClean="0"/>
              <a:t>Explication de la recette du jour ( contextualisée)</a:t>
            </a:r>
          </a:p>
          <a:p>
            <a:pPr lvl="1"/>
            <a:r>
              <a:rPr lang="fr-FR" dirty="0" smtClean="0"/>
              <a:t>Recette de saison</a:t>
            </a:r>
          </a:p>
          <a:p>
            <a:pPr lvl="1"/>
            <a:r>
              <a:rPr lang="fr-FR" dirty="0" smtClean="0"/>
              <a:t>2 groupes </a:t>
            </a:r>
          </a:p>
          <a:p>
            <a:pPr lvl="1"/>
            <a:r>
              <a:rPr lang="fr-FR" dirty="0" smtClean="0"/>
              <a:t>Séquençage des actions</a:t>
            </a:r>
          </a:p>
          <a:p>
            <a:pPr lvl="1"/>
            <a:r>
              <a:rPr lang="fr-FR" dirty="0" smtClean="0"/>
              <a:t>Quizz pendant la cuisson</a:t>
            </a:r>
          </a:p>
          <a:p>
            <a:pPr lvl="1"/>
            <a:r>
              <a:rPr lang="fr-FR" dirty="0" smtClean="0"/>
              <a:t>Dégustation collectives de tous les présents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19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Atelier « Savoir et pratiques culinaires </a:t>
            </a:r>
            <a:r>
              <a:rPr lang="fr-FR" dirty="0" smtClean="0"/>
              <a:t>»</a:t>
            </a:r>
            <a:endParaRPr lang="fr-FR" dirty="0"/>
          </a:p>
        </p:txBody>
      </p:sp>
      <p:pic>
        <p:nvPicPr>
          <p:cNvPr id="1026" name="Picture 2" descr="I:\HDJ fhsm\atelier cuisine HDJ\photos\DSCN1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00" y="139477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HDJ fhsm\atelier cuisine HDJ\photos\DSCN1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6" y="3717032"/>
            <a:ext cx="3527714" cy="264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HDJ fhsm\atelier cuisine HDJ\photos\DSCN1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00" y="2798422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6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Arts et soins chez </a:t>
            </a:r>
            <a:r>
              <a:rPr lang="fr-FR" dirty="0" err="1"/>
              <a:t>Potel</a:t>
            </a:r>
            <a:r>
              <a:rPr lang="fr-FR" dirty="0"/>
              <a:t> et </a:t>
            </a:r>
            <a:r>
              <a:rPr lang="fr-FR" dirty="0" smtClean="0"/>
              <a:t>Chabot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8 patients</a:t>
            </a:r>
          </a:p>
          <a:p>
            <a:r>
              <a:rPr lang="fr-FR" dirty="0"/>
              <a:t>4</a:t>
            </a:r>
            <a:r>
              <a:rPr lang="fr-FR" dirty="0" smtClean="0"/>
              <a:t> séances:</a:t>
            </a:r>
          </a:p>
          <a:p>
            <a:pPr lvl="1"/>
            <a:r>
              <a:rPr lang="fr-FR" dirty="0" smtClean="0"/>
              <a:t>Visite des cuisines</a:t>
            </a:r>
          </a:p>
          <a:p>
            <a:pPr lvl="1"/>
            <a:r>
              <a:rPr lang="fr-FR" dirty="0" smtClean="0"/>
              <a:t> 2 Ateliers </a:t>
            </a:r>
            <a:r>
              <a:rPr lang="fr-FR" dirty="0" err="1" smtClean="0"/>
              <a:t>patisserie</a:t>
            </a:r>
            <a:r>
              <a:rPr lang="fr-FR" dirty="0" smtClean="0"/>
              <a:t> encadré par les chefs et rééducateurs, 2 jours de suite</a:t>
            </a:r>
          </a:p>
          <a:p>
            <a:pPr lvl="1"/>
            <a:r>
              <a:rPr lang="fr-FR" dirty="0" smtClean="0"/>
              <a:t>Dégustation sur place et à domicile</a:t>
            </a:r>
          </a:p>
          <a:p>
            <a:pPr lvl="1"/>
            <a:r>
              <a:rPr lang="fr-FR" dirty="0" smtClean="0"/>
              <a:t>Durée 2h</a:t>
            </a:r>
            <a:endParaRPr lang="fr-FR" dirty="0"/>
          </a:p>
          <a:p>
            <a:pPr lvl="1"/>
            <a:r>
              <a:rPr lang="fr-FR" dirty="0" smtClean="0"/>
              <a:t>restitution aux familles la semaine suivante </a:t>
            </a:r>
            <a:r>
              <a:rPr lang="fr-FR" smtClean="0"/>
              <a:t>avec photos et vidéos…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767931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448</Words>
  <Application>Microsoft Office PowerPoint</Application>
  <PresentationFormat>Affichage à l'écran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Thème Office</vt:lpstr>
      <vt:lpstr>1_Thème Office</vt:lpstr>
      <vt:lpstr>2_Thème Office</vt:lpstr>
      <vt:lpstr>Nutrition et fragilité</vt:lpstr>
      <vt:lpstr>Etat de lieux</vt:lpstr>
      <vt:lpstr>Etat des lieux</vt:lpstr>
      <vt:lpstr>Conclusion 1</vt:lpstr>
      <vt:lpstr>Interventions nutritionnelles</vt:lpstr>
      <vt:lpstr>Interventions nutritionnelles</vt:lpstr>
      <vt:lpstr>Atelier « Savoir et pratiques culinaires »</vt:lpstr>
      <vt:lpstr>Atelier « Savoir et pratiques culinaires »</vt:lpstr>
      <vt:lpstr>Arts et soins chez Potel et Chabot</vt:lpstr>
      <vt:lpstr>Présentation PowerPoint</vt:lpstr>
      <vt:lpstr>Présentation PowerPoint</vt:lpstr>
      <vt:lpstr>Programme Education Thérapeutique Nutritionnelle</vt:lpstr>
      <vt:lpstr>Programme Education Thérapeutique Nutritionnelle</vt:lpstr>
      <vt:lpstr>Programme Education Thérapeutique Nutritionnelle</vt:lpstr>
      <vt:lpstr>Conclusion Finale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et fragilité</dc:title>
  <dc:creator>Florence</dc:creator>
  <cp:lastModifiedBy>Florence</cp:lastModifiedBy>
  <cp:revision>13</cp:revision>
  <dcterms:created xsi:type="dcterms:W3CDTF">2014-05-26T10:36:04Z</dcterms:created>
  <dcterms:modified xsi:type="dcterms:W3CDTF">2014-05-26T11:56:47Z</dcterms:modified>
</cp:coreProperties>
</file>