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108" d="100"/>
          <a:sy n="108" d="100"/>
        </p:scale>
        <p:origin x="232" y="6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Feuille_de_calcul_Microsoft_Excel.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Feuille_de_calcul_Microsoft_Excel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Feuille_de_calcul_Microsoft_Excel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package" Target="../embeddings/Feuille_de_calcul_Microsoft_Excel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2" Type="http://schemas.openxmlformats.org/officeDocument/2006/relationships/package" Target="../embeddings/Feuille_de_calcul_Microsoft_Excel4.xlsx"/><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3" Type="http://schemas.openxmlformats.org/officeDocument/2006/relationships/package" Target="../embeddings/Feuille_de_calcul_Microsoft_Excel5.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FR" dirty="0"/>
              <a:t>AS peut elle réaliser une EGS ? </a:t>
            </a:r>
          </a:p>
        </c:rich>
      </c:tx>
      <c:layout>
        <c:manualLayout>
          <c:xMode val="edge"/>
          <c:yMode val="edge"/>
          <c:x val="0.24323490813648294"/>
          <c:y val="3.968253968253968E-2"/>
        </c:manualLayout>
      </c:layout>
      <c:overlay val="0"/>
    </c:title>
    <c:autoTitleDeleted val="0"/>
    <c:plotArea>
      <c:layout/>
      <c:pieChart>
        <c:varyColors val="1"/>
        <c:ser>
          <c:idx val="0"/>
          <c:order val="0"/>
          <c:tx>
            <c:strRef>
              <c:f>Feuil1!$B$1</c:f>
              <c:strCache>
                <c:ptCount val="1"/>
                <c:pt idx="0">
                  <c:v>AS peut elle realiser une EGS</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F39-114D-A038-6F8AF193927D}"/>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F39-114D-A038-6F8AF193927D}"/>
              </c:ext>
            </c:extLst>
          </c:dPt>
          <c:dPt>
            <c:idx val="2"/>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F39-114D-A038-6F8AF193927D}"/>
              </c:ext>
            </c:extLst>
          </c:dPt>
          <c:dPt>
            <c:idx val="3"/>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F39-114D-A038-6F8AF193927D}"/>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Feuil1!$A$2:$A$5</c:f>
              <c:strCache>
                <c:ptCount val="3"/>
                <c:pt idx="0">
                  <c:v>OUI</c:v>
                </c:pt>
                <c:pt idx="1">
                  <c:v>NON</c:v>
                </c:pt>
                <c:pt idx="2">
                  <c:v>EN PARTIE</c:v>
                </c:pt>
              </c:strCache>
            </c:strRef>
          </c:cat>
          <c:val>
            <c:numRef>
              <c:f>Feuil1!$B$2:$B$5</c:f>
              <c:numCache>
                <c:formatCode>General</c:formatCode>
                <c:ptCount val="4"/>
                <c:pt idx="0">
                  <c:v>4</c:v>
                </c:pt>
                <c:pt idx="1">
                  <c:v>0</c:v>
                </c:pt>
                <c:pt idx="2">
                  <c:v>7</c:v>
                </c:pt>
              </c:numCache>
            </c:numRef>
          </c:val>
          <c:extLst>
            <c:ext xmlns:c16="http://schemas.microsoft.com/office/drawing/2014/chart" uri="{C3380CC4-5D6E-409C-BE32-E72D297353CC}">
              <c16:uniqueId val="{00000008-5F39-114D-A038-6F8AF193927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FR" dirty="0"/>
              <a:t>Que</a:t>
            </a:r>
            <a:r>
              <a:rPr lang="fr-FR" baseline="0" dirty="0"/>
              <a:t> peut apporter l’AS ?</a:t>
            </a:r>
            <a:endParaRPr lang="fr-FR" dirty="0"/>
          </a:p>
        </c:rich>
      </c:tx>
      <c:layout>
        <c:manualLayout>
          <c:xMode val="edge"/>
          <c:yMode val="edge"/>
          <c:x val="0.2847810384373991"/>
          <c:y val="2.2945082661015311E-2"/>
        </c:manualLayout>
      </c:layout>
      <c:overlay val="0"/>
    </c:title>
    <c:autoTitleDeleted val="0"/>
    <c:plotArea>
      <c:layout/>
      <c:pieChart>
        <c:varyColors val="1"/>
        <c:ser>
          <c:idx val="0"/>
          <c:order val="0"/>
          <c:tx>
            <c:strRef>
              <c:f>Feuil1!$B$1</c:f>
              <c:strCache>
                <c:ptCount val="1"/>
                <c:pt idx="0">
                  <c:v>Colonne1</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50F-8641-B180-5D7AE1A377E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50F-8641-B180-5D7AE1A377E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50F-8641-B180-5D7AE1A377E2}"/>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50F-8641-B180-5D7AE1A377E2}"/>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550F-8641-B180-5D7AE1A377E2}"/>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Feuil1!$A$2:$A$6</c:f>
              <c:strCache>
                <c:ptCount val="5"/>
                <c:pt idx="0">
                  <c:v>Complémentarité</c:v>
                </c:pt>
                <c:pt idx="1">
                  <c:v>Meilleur repérage de la perte Autonomie,Nutrition,AVQ</c:v>
                </c:pt>
                <c:pt idx="2">
                  <c:v>Relation de confiance, Ecoute,Contact</c:v>
                </c:pt>
                <c:pt idx="3">
                  <c:v>Questionnement différent</c:v>
                </c:pt>
                <c:pt idx="4">
                  <c:v>Moins cher</c:v>
                </c:pt>
              </c:strCache>
            </c:strRef>
          </c:cat>
          <c:val>
            <c:numRef>
              <c:f>Feuil1!$B$2:$B$6</c:f>
              <c:numCache>
                <c:formatCode>General</c:formatCode>
                <c:ptCount val="5"/>
                <c:pt idx="0">
                  <c:v>2</c:v>
                </c:pt>
                <c:pt idx="1">
                  <c:v>2</c:v>
                </c:pt>
                <c:pt idx="2">
                  <c:v>3</c:v>
                </c:pt>
                <c:pt idx="3">
                  <c:v>3</c:v>
                </c:pt>
                <c:pt idx="4">
                  <c:v>1</c:v>
                </c:pt>
              </c:numCache>
            </c:numRef>
          </c:val>
          <c:extLst>
            <c:ext xmlns:c16="http://schemas.microsoft.com/office/drawing/2014/chart" uri="{C3380CC4-5D6E-409C-BE32-E72D297353CC}">
              <c16:uniqueId val="{0000000A-550F-8641-B180-5D7AE1A377E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fr-FR" dirty="0"/>
              <a:t>MISSIONS AS au sein de l’HDJ </a:t>
            </a:r>
          </a:p>
        </c:rich>
      </c:tx>
      <c:overlay val="0"/>
    </c:title>
    <c:autoTitleDeleted val="0"/>
    <c:plotArea>
      <c:layout/>
      <c:barChart>
        <c:barDir val="col"/>
        <c:grouping val="clustered"/>
        <c:varyColors val="0"/>
        <c:ser>
          <c:idx val="0"/>
          <c:order val="0"/>
          <c:tx>
            <c:strRef>
              <c:f>Feuil1!$B$1</c:f>
              <c:strCache>
                <c:ptCount val="1"/>
                <c:pt idx="0">
                  <c:v>MISSIONS AS</c:v>
                </c:pt>
              </c:strCache>
            </c:strRef>
          </c:tx>
          <c:spPr>
            <a:solidFill>
              <a:schemeClr val="accent6"/>
            </a:solidFill>
            <a:ln>
              <a:noFill/>
            </a:ln>
            <a:effectLst>
              <a:outerShdw blurRad="254000" sx="102000" sy="102000" algn="ctr" rotWithShape="0">
                <a:prstClr val="black">
                  <a:alpha val="20000"/>
                </a:prstClr>
              </a:outerShdw>
            </a:effectLst>
          </c:spPr>
          <c:invertIfNegative val="0"/>
          <c:dPt>
            <c:idx val="0"/>
            <c:invertIfNegative val="0"/>
            <c:bubble3D val="0"/>
            <c:extLst>
              <c:ext xmlns:c16="http://schemas.microsoft.com/office/drawing/2014/chart" uri="{C3380CC4-5D6E-409C-BE32-E72D297353CC}">
                <c16:uniqueId val="{00000000-A0B0-2548-84C0-2DDACF152F81}"/>
              </c:ext>
            </c:extLst>
          </c:dPt>
          <c:dPt>
            <c:idx val="1"/>
            <c:invertIfNegative val="0"/>
            <c:bubble3D val="0"/>
            <c:extLst>
              <c:ext xmlns:c16="http://schemas.microsoft.com/office/drawing/2014/chart" uri="{C3380CC4-5D6E-409C-BE32-E72D297353CC}">
                <c16:uniqueId val="{00000001-A0B0-2548-84C0-2DDACF152F81}"/>
              </c:ext>
            </c:extLst>
          </c:dPt>
          <c:dPt>
            <c:idx val="2"/>
            <c:invertIfNegative val="0"/>
            <c:bubble3D val="0"/>
            <c:extLst>
              <c:ext xmlns:c16="http://schemas.microsoft.com/office/drawing/2014/chart" uri="{C3380CC4-5D6E-409C-BE32-E72D297353CC}">
                <c16:uniqueId val="{00000002-A0B0-2548-84C0-2DDACF152F81}"/>
              </c:ext>
            </c:extLst>
          </c:dPt>
          <c:dPt>
            <c:idx val="3"/>
            <c:invertIfNegative val="0"/>
            <c:bubble3D val="0"/>
            <c:extLst>
              <c:ext xmlns:c16="http://schemas.microsoft.com/office/drawing/2014/chart" uri="{C3380CC4-5D6E-409C-BE32-E72D297353CC}">
                <c16:uniqueId val="{00000003-A0B0-2548-84C0-2DDACF152F81}"/>
              </c:ext>
            </c:extLst>
          </c:dPt>
          <c:dPt>
            <c:idx val="4"/>
            <c:invertIfNegative val="0"/>
            <c:bubble3D val="0"/>
            <c:extLst>
              <c:ext xmlns:c16="http://schemas.microsoft.com/office/drawing/2014/chart" uri="{C3380CC4-5D6E-409C-BE32-E72D297353CC}">
                <c16:uniqueId val="{00000004-A0B0-2548-84C0-2DDACF152F81}"/>
              </c:ext>
            </c:extLst>
          </c:dPt>
          <c:cat>
            <c:strRef>
              <c:f>Feuil1!$A$2:$A$6</c:f>
              <c:strCache>
                <c:ptCount val="5"/>
                <c:pt idx="0">
                  <c:v>EGS</c:v>
                </c:pt>
                <c:pt idx="1">
                  <c:v>ACCUEIL</c:v>
                </c:pt>
                <c:pt idx="2">
                  <c:v>PARAMETRES VITAUX</c:v>
                </c:pt>
                <c:pt idx="3">
                  <c:v>BIONETTOYAGE</c:v>
                </c:pt>
                <c:pt idx="4">
                  <c:v>REPAS</c:v>
                </c:pt>
              </c:strCache>
            </c:strRef>
          </c:cat>
          <c:val>
            <c:numRef>
              <c:f>Feuil1!$B$2:$B$6</c:f>
              <c:numCache>
                <c:formatCode>General</c:formatCode>
                <c:ptCount val="5"/>
                <c:pt idx="0">
                  <c:v>5</c:v>
                </c:pt>
                <c:pt idx="1">
                  <c:v>8</c:v>
                </c:pt>
                <c:pt idx="2">
                  <c:v>7</c:v>
                </c:pt>
                <c:pt idx="3">
                  <c:v>8</c:v>
                </c:pt>
                <c:pt idx="4">
                  <c:v>8</c:v>
                </c:pt>
              </c:numCache>
            </c:numRef>
          </c:val>
          <c:extLst>
            <c:ext xmlns:c16="http://schemas.microsoft.com/office/drawing/2014/chart" uri="{C3380CC4-5D6E-409C-BE32-E72D297353CC}">
              <c16:uniqueId val="{00000005-A0B0-2548-84C0-2DDACF152F81}"/>
            </c:ext>
          </c:extLst>
        </c:ser>
        <c:dLbls>
          <c:showLegendKey val="0"/>
          <c:showVal val="0"/>
          <c:showCatName val="0"/>
          <c:showSerName val="0"/>
          <c:showPercent val="0"/>
          <c:showBubbleSize val="0"/>
        </c:dLbls>
        <c:gapWidth val="100"/>
        <c:axId val="309856128"/>
        <c:axId val="309858088"/>
      </c:barChart>
      <c:catAx>
        <c:axId val="309856128"/>
        <c:scaling>
          <c:orientation val="minMax"/>
        </c:scaling>
        <c:delete val="0"/>
        <c:axPos val="b"/>
        <c:title>
          <c:tx>
            <c:rich>
              <a:bodyPr/>
              <a:lstStyle/>
              <a:p>
                <a:pPr>
                  <a:defRPr/>
                </a:pPr>
                <a:r>
                  <a:rPr lang="fr-FR" dirty="0"/>
                  <a:t>Mission AS en</a:t>
                </a:r>
                <a:r>
                  <a:rPr lang="fr-FR" baseline="0" dirty="0"/>
                  <a:t> HDJ</a:t>
                </a:r>
                <a:endParaRPr lang="fr-FR" dirty="0"/>
              </a:p>
            </c:rich>
          </c:tx>
          <c:overlay val="0"/>
        </c:title>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fr-FR"/>
          </a:p>
        </c:txPr>
        <c:crossAx val="309858088"/>
        <c:crosses val="autoZero"/>
        <c:auto val="1"/>
        <c:lblAlgn val="ctr"/>
        <c:lblOffset val="100"/>
        <c:noMultiLvlLbl val="0"/>
      </c:catAx>
      <c:valAx>
        <c:axId val="309858088"/>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a:lstStyle/>
              <a:p>
                <a:pPr>
                  <a:defRPr/>
                </a:pPr>
                <a:r>
                  <a:rPr lang="fr-FR" dirty="0"/>
                  <a:t>Nombre AS  concerné</a:t>
                </a:r>
                <a:r>
                  <a:rPr lang="fr-FR" baseline="0" dirty="0"/>
                  <a:t> par la mission</a:t>
                </a:r>
                <a:endParaRPr lang="fr-FR" dirty="0"/>
              </a:p>
            </c:rich>
          </c:tx>
          <c:overlay val="0"/>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crossAx val="309856128"/>
        <c:crosses val="autoZero"/>
        <c:crossBetween val="between"/>
      </c:valAx>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fr-FR" sz="1800" dirty="0"/>
              <a:t>Savez-vous ce qu’est une EGS ? </a:t>
            </a:r>
          </a:p>
        </c:rich>
      </c:tx>
      <c:layout>
        <c:manualLayout>
          <c:xMode val="edge"/>
          <c:yMode val="edge"/>
          <c:x val="2.7383146346931751E-3"/>
          <c:y val="2.632964997022431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barChart>
        <c:barDir val="bar"/>
        <c:grouping val="clustered"/>
        <c:varyColors val="0"/>
        <c:ser>
          <c:idx val="0"/>
          <c:order val="0"/>
          <c:tx>
            <c:strRef>
              <c:f>Feuil1!$B$1</c:f>
              <c:strCache>
                <c:ptCount val="1"/>
                <c:pt idx="0">
                  <c:v>OUI</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Aide-soignant</c:v>
                </c:pt>
                <c:pt idx="1">
                  <c:v>IDE</c:v>
                </c:pt>
              </c:strCache>
            </c:strRef>
          </c:cat>
          <c:val>
            <c:numRef>
              <c:f>Feuil1!$B$2:$B$3</c:f>
              <c:numCache>
                <c:formatCode>General</c:formatCode>
                <c:ptCount val="2"/>
                <c:pt idx="0">
                  <c:v>5</c:v>
                </c:pt>
                <c:pt idx="1">
                  <c:v>6</c:v>
                </c:pt>
              </c:numCache>
            </c:numRef>
          </c:val>
          <c:extLst>
            <c:ext xmlns:c16="http://schemas.microsoft.com/office/drawing/2014/chart" uri="{C3380CC4-5D6E-409C-BE32-E72D297353CC}">
              <c16:uniqueId val="{00000000-E2C0-9540-A564-0D645B3BF42D}"/>
            </c:ext>
          </c:extLst>
        </c:ser>
        <c:ser>
          <c:idx val="1"/>
          <c:order val="1"/>
          <c:tx>
            <c:strRef>
              <c:f>Feuil1!$C$1</c:f>
              <c:strCache>
                <c:ptCount val="1"/>
                <c:pt idx="0">
                  <c:v>NON</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Aide-soignant</c:v>
                </c:pt>
                <c:pt idx="1">
                  <c:v>IDE</c:v>
                </c:pt>
              </c:strCache>
            </c:strRef>
          </c:cat>
          <c:val>
            <c:numRef>
              <c:f>Feuil1!$C$2:$C$3</c:f>
              <c:numCache>
                <c:formatCode>General</c:formatCode>
                <c:ptCount val="2"/>
                <c:pt idx="0">
                  <c:v>7</c:v>
                </c:pt>
                <c:pt idx="1">
                  <c:v>7</c:v>
                </c:pt>
              </c:numCache>
            </c:numRef>
          </c:val>
          <c:extLst>
            <c:ext xmlns:c16="http://schemas.microsoft.com/office/drawing/2014/chart" uri="{C3380CC4-5D6E-409C-BE32-E72D297353CC}">
              <c16:uniqueId val="{00000001-E2C0-9540-A564-0D645B3BF42D}"/>
            </c:ext>
          </c:extLst>
        </c:ser>
        <c:dLbls>
          <c:dLblPos val="inEnd"/>
          <c:showLegendKey val="0"/>
          <c:showVal val="1"/>
          <c:showCatName val="0"/>
          <c:showSerName val="0"/>
          <c:showPercent val="0"/>
          <c:showBubbleSize val="0"/>
        </c:dLbls>
        <c:gapWidth val="65"/>
        <c:axId val="309858480"/>
        <c:axId val="309858872"/>
      </c:barChart>
      <c:catAx>
        <c:axId val="309858480"/>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fr-FR"/>
          </a:p>
        </c:txPr>
        <c:crossAx val="309858872"/>
        <c:crosses val="autoZero"/>
        <c:auto val="1"/>
        <c:lblAlgn val="ctr"/>
        <c:lblOffset val="100"/>
        <c:noMultiLvlLbl val="0"/>
      </c:catAx>
      <c:valAx>
        <c:axId val="30985887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crossAx val="3098584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r-FR" dirty="0">
                <a:latin typeface="Century Gothic" panose="020B0502020202020204" pitchFamily="34" charset="0"/>
              </a:rPr>
              <a:t>Les</a:t>
            </a:r>
            <a:r>
              <a:rPr lang="fr-FR" baseline="0" dirty="0">
                <a:latin typeface="Century Gothic" panose="020B0502020202020204" pitchFamily="34" charset="0"/>
              </a:rPr>
              <a:t> </a:t>
            </a:r>
            <a:r>
              <a:rPr lang="fr-FR" dirty="0">
                <a:latin typeface="Century Gothic" panose="020B0502020202020204" pitchFamily="34" charset="0"/>
              </a:rPr>
              <a:t>Items</a:t>
            </a:r>
            <a:r>
              <a:rPr lang="fr-FR" baseline="0" dirty="0">
                <a:latin typeface="Century Gothic" panose="020B0502020202020204" pitchFamily="34" charset="0"/>
              </a:rPr>
              <a:t> utilisés.</a:t>
            </a:r>
            <a:endParaRPr lang="fr-FR" dirty="0">
              <a:latin typeface="Century Gothic" panose="020B0502020202020204" pitchFamily="34" charset="0"/>
            </a:endParaRPr>
          </a:p>
        </c:rich>
      </c:tx>
      <c:layout>
        <c:manualLayout>
          <c:xMode val="edge"/>
          <c:yMode val="edge"/>
          <c:x val="0.41403926071741032"/>
          <c:y val="2.3809523809523808E-2"/>
        </c:manualLayout>
      </c:layout>
      <c:overlay val="0"/>
      <c:spPr>
        <a:noFill/>
        <a:ln>
          <a:noFill/>
        </a:ln>
        <a:effectLst/>
      </c:spPr>
    </c:title>
    <c:autoTitleDeleted val="0"/>
    <c:plotArea>
      <c:layout/>
      <c:barChart>
        <c:barDir val="bar"/>
        <c:grouping val="clustered"/>
        <c:varyColors val="0"/>
        <c:ser>
          <c:idx val="0"/>
          <c:order val="0"/>
          <c:tx>
            <c:strRef>
              <c:f>Feuil1!$B$1</c:f>
              <c:strCache>
                <c:ptCount val="1"/>
                <c:pt idx="0">
                  <c:v>AS</c:v>
                </c:pt>
              </c:strCache>
            </c:strRef>
          </c:tx>
          <c:spPr>
            <a:solidFill>
              <a:schemeClr val="accent6">
                <a:alpha val="85000"/>
              </a:schemeClr>
            </a:solidFill>
            <a:ln w="9525" cap="flat" cmpd="sng" algn="ctr">
              <a:solidFill>
                <a:schemeClr val="lt1">
                  <a:alpha val="50000"/>
                </a:schemeClr>
              </a:solidFill>
              <a:round/>
            </a:ln>
            <a:effectLst/>
          </c:spPr>
          <c:invertIfNegative val="0"/>
          <c:cat>
            <c:strRef>
              <c:f>Feuil1!$A$2:$A$10</c:f>
              <c:strCache>
                <c:ptCount val="9"/>
                <c:pt idx="0">
                  <c:v>Mode de vie</c:v>
                </c:pt>
                <c:pt idx="1">
                  <c:v>Sommeil</c:v>
                </c:pt>
                <c:pt idx="2">
                  <c:v>nutrition MNA</c:v>
                </c:pt>
                <c:pt idx="3">
                  <c:v>Thymie</c:v>
                </c:pt>
                <c:pt idx="4">
                  <c:v>Etat cutanée</c:v>
                </c:pt>
                <c:pt idx="5">
                  <c:v>Fonctions sensorielles</c:v>
                </c:pt>
                <c:pt idx="6">
                  <c:v>Douleur</c:v>
                </c:pt>
                <c:pt idx="7">
                  <c:v>Autonomie </c:v>
                </c:pt>
                <c:pt idx="8">
                  <c:v>Mémoire</c:v>
                </c:pt>
              </c:strCache>
            </c:strRef>
          </c:cat>
          <c:val>
            <c:numRef>
              <c:f>Feuil1!$B$2:$B$10</c:f>
              <c:numCache>
                <c:formatCode>General</c:formatCode>
                <c:ptCount val="9"/>
                <c:pt idx="0">
                  <c:v>2</c:v>
                </c:pt>
                <c:pt idx="1">
                  <c:v>3</c:v>
                </c:pt>
                <c:pt idx="2">
                  <c:v>3</c:v>
                </c:pt>
                <c:pt idx="4">
                  <c:v>4</c:v>
                </c:pt>
                <c:pt idx="5">
                  <c:v>2</c:v>
                </c:pt>
                <c:pt idx="6">
                  <c:v>4</c:v>
                </c:pt>
                <c:pt idx="7">
                  <c:v>4</c:v>
                </c:pt>
                <c:pt idx="8">
                  <c:v>0</c:v>
                </c:pt>
              </c:numCache>
            </c:numRef>
          </c:val>
          <c:extLst>
            <c:ext xmlns:c16="http://schemas.microsoft.com/office/drawing/2014/chart" uri="{C3380CC4-5D6E-409C-BE32-E72D297353CC}">
              <c16:uniqueId val="{00000000-80DF-E547-A3BD-966751033C45}"/>
            </c:ext>
          </c:extLst>
        </c:ser>
        <c:ser>
          <c:idx val="1"/>
          <c:order val="1"/>
          <c:tx>
            <c:strRef>
              <c:f>Feuil1!$C$1</c:f>
              <c:strCache>
                <c:ptCount val="1"/>
                <c:pt idx="0">
                  <c:v>IDE</c:v>
                </c:pt>
              </c:strCache>
            </c:strRef>
          </c:tx>
          <c:spPr>
            <a:solidFill>
              <a:schemeClr val="accent5">
                <a:alpha val="85000"/>
              </a:schemeClr>
            </a:solidFill>
            <a:ln w="9525" cap="flat" cmpd="sng" algn="ctr">
              <a:solidFill>
                <a:schemeClr val="lt1">
                  <a:alpha val="50000"/>
                </a:schemeClr>
              </a:solidFill>
              <a:round/>
            </a:ln>
            <a:effectLst/>
          </c:spPr>
          <c:invertIfNegative val="0"/>
          <c:cat>
            <c:strRef>
              <c:f>Feuil1!$A$2:$A$10</c:f>
              <c:strCache>
                <c:ptCount val="9"/>
                <c:pt idx="0">
                  <c:v>Mode de vie</c:v>
                </c:pt>
                <c:pt idx="1">
                  <c:v>Sommeil</c:v>
                </c:pt>
                <c:pt idx="2">
                  <c:v>nutrition MNA</c:v>
                </c:pt>
                <c:pt idx="3">
                  <c:v>Thymie</c:v>
                </c:pt>
                <c:pt idx="4">
                  <c:v>Etat cutanée</c:v>
                </c:pt>
                <c:pt idx="5">
                  <c:v>Fonctions sensorielles</c:v>
                </c:pt>
                <c:pt idx="6">
                  <c:v>Douleur</c:v>
                </c:pt>
                <c:pt idx="7">
                  <c:v>Autonomie </c:v>
                </c:pt>
                <c:pt idx="8">
                  <c:v>Mémoire</c:v>
                </c:pt>
              </c:strCache>
            </c:strRef>
          </c:cat>
          <c:val>
            <c:numRef>
              <c:f>Feuil1!$C$2:$C$10</c:f>
              <c:numCache>
                <c:formatCode>General</c:formatCode>
                <c:ptCount val="9"/>
                <c:pt idx="0">
                  <c:v>4</c:v>
                </c:pt>
                <c:pt idx="1">
                  <c:v>3</c:v>
                </c:pt>
                <c:pt idx="2">
                  <c:v>3</c:v>
                </c:pt>
                <c:pt idx="3">
                  <c:v>4</c:v>
                </c:pt>
                <c:pt idx="4">
                  <c:v>4</c:v>
                </c:pt>
                <c:pt idx="5">
                  <c:v>2</c:v>
                </c:pt>
                <c:pt idx="6">
                  <c:v>4</c:v>
                </c:pt>
                <c:pt idx="7">
                  <c:v>3</c:v>
                </c:pt>
                <c:pt idx="8">
                  <c:v>0</c:v>
                </c:pt>
              </c:numCache>
            </c:numRef>
          </c:val>
          <c:extLst>
            <c:ext xmlns:c16="http://schemas.microsoft.com/office/drawing/2014/chart" uri="{C3380CC4-5D6E-409C-BE32-E72D297353CC}">
              <c16:uniqueId val="{00000001-80DF-E547-A3BD-966751033C45}"/>
            </c:ext>
          </c:extLst>
        </c:ser>
        <c:dLbls>
          <c:showLegendKey val="0"/>
          <c:showVal val="0"/>
          <c:showCatName val="0"/>
          <c:showSerName val="0"/>
          <c:showPercent val="0"/>
          <c:showBubbleSize val="0"/>
        </c:dLbls>
        <c:gapWidth val="65"/>
        <c:axId val="309859656"/>
        <c:axId val="338801808"/>
      </c:barChart>
      <c:catAx>
        <c:axId val="309859656"/>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fr-FR"/>
          </a:p>
        </c:txPr>
        <c:crossAx val="338801808"/>
        <c:crosses val="autoZero"/>
        <c:auto val="1"/>
        <c:lblAlgn val="ctr"/>
        <c:lblOffset val="100"/>
        <c:noMultiLvlLbl val="0"/>
      </c:catAx>
      <c:valAx>
        <c:axId val="338801808"/>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crossAx val="3098596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fr-FR" sz="1800" dirty="0"/>
              <a:t>Personnes</a:t>
            </a:r>
            <a:r>
              <a:rPr lang="fr-FR" sz="1800" baseline="0" dirty="0"/>
              <a:t> intéressées par la formation EGS</a:t>
            </a:r>
            <a:endParaRPr lang="fr-FR" sz="1800" dirty="0"/>
          </a:p>
        </c:rich>
      </c:tx>
      <c:layout>
        <c:manualLayout>
          <c:xMode val="edge"/>
          <c:yMode val="edge"/>
          <c:x val="0.37269515456441793"/>
          <c:y val="3.5947712418300651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fr-FR"/>
        </a:p>
      </c:txPr>
    </c:title>
    <c:autoTitleDeleted val="0"/>
    <c:plotArea>
      <c:layout/>
      <c:barChart>
        <c:barDir val="bar"/>
        <c:grouping val="clustered"/>
        <c:varyColors val="0"/>
        <c:ser>
          <c:idx val="0"/>
          <c:order val="0"/>
          <c:tx>
            <c:strRef>
              <c:f>Feuil1!$B$1</c:f>
              <c:strCache>
                <c:ptCount val="1"/>
                <c:pt idx="0">
                  <c:v>OUI</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AS</c:v>
                </c:pt>
                <c:pt idx="1">
                  <c:v>IDE</c:v>
                </c:pt>
              </c:strCache>
            </c:strRef>
          </c:cat>
          <c:val>
            <c:numRef>
              <c:f>Feuil1!$B$2:$B$3</c:f>
              <c:numCache>
                <c:formatCode>General</c:formatCode>
                <c:ptCount val="2"/>
                <c:pt idx="0">
                  <c:v>6</c:v>
                </c:pt>
                <c:pt idx="1">
                  <c:v>6</c:v>
                </c:pt>
              </c:numCache>
            </c:numRef>
          </c:val>
          <c:extLst>
            <c:ext xmlns:c16="http://schemas.microsoft.com/office/drawing/2014/chart" uri="{C3380CC4-5D6E-409C-BE32-E72D297353CC}">
              <c16:uniqueId val="{00000000-C460-8F47-9035-8CC38E8CECC5}"/>
            </c:ext>
          </c:extLst>
        </c:ser>
        <c:ser>
          <c:idx val="1"/>
          <c:order val="1"/>
          <c:tx>
            <c:strRef>
              <c:f>Feuil1!$C$1</c:f>
              <c:strCache>
                <c:ptCount val="1"/>
                <c:pt idx="0">
                  <c:v>NON</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AS</c:v>
                </c:pt>
                <c:pt idx="1">
                  <c:v>IDE</c:v>
                </c:pt>
              </c:strCache>
            </c:strRef>
          </c:cat>
          <c:val>
            <c:numRef>
              <c:f>Feuil1!$C$2:$C$3</c:f>
              <c:numCache>
                <c:formatCode>General</c:formatCode>
                <c:ptCount val="2"/>
                <c:pt idx="0">
                  <c:v>0</c:v>
                </c:pt>
                <c:pt idx="1">
                  <c:v>1</c:v>
                </c:pt>
              </c:numCache>
            </c:numRef>
          </c:val>
          <c:extLst>
            <c:ext xmlns:c16="http://schemas.microsoft.com/office/drawing/2014/chart" uri="{C3380CC4-5D6E-409C-BE32-E72D297353CC}">
              <c16:uniqueId val="{00000001-C460-8F47-9035-8CC38E8CECC5}"/>
            </c:ext>
          </c:extLst>
        </c:ser>
        <c:ser>
          <c:idx val="2"/>
          <c:order val="2"/>
          <c:tx>
            <c:strRef>
              <c:f>Feuil1!$D$1</c:f>
              <c:strCache>
                <c:ptCount val="1"/>
                <c:pt idx="0">
                  <c:v>Indéterminé</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fr-F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Feuil1!$A$2:$A$3</c:f>
              <c:strCache>
                <c:ptCount val="2"/>
                <c:pt idx="0">
                  <c:v>AS</c:v>
                </c:pt>
                <c:pt idx="1">
                  <c:v>IDE</c:v>
                </c:pt>
              </c:strCache>
            </c:strRef>
          </c:cat>
          <c:val>
            <c:numRef>
              <c:f>Feuil1!$D$2:$D$3</c:f>
              <c:numCache>
                <c:formatCode>General</c:formatCode>
                <c:ptCount val="2"/>
                <c:pt idx="0">
                  <c:v>1</c:v>
                </c:pt>
                <c:pt idx="1">
                  <c:v>0</c:v>
                </c:pt>
              </c:numCache>
            </c:numRef>
          </c:val>
          <c:extLst>
            <c:ext xmlns:c16="http://schemas.microsoft.com/office/drawing/2014/chart" uri="{C3380CC4-5D6E-409C-BE32-E72D297353CC}">
              <c16:uniqueId val="{00000002-C460-8F47-9035-8CC38E8CECC5}"/>
            </c:ext>
          </c:extLst>
        </c:ser>
        <c:dLbls>
          <c:dLblPos val="inEnd"/>
          <c:showLegendKey val="0"/>
          <c:showVal val="1"/>
          <c:showCatName val="0"/>
          <c:showSerName val="0"/>
          <c:showPercent val="0"/>
          <c:showBubbleSize val="0"/>
        </c:dLbls>
        <c:gapWidth val="65"/>
        <c:axId val="338799064"/>
        <c:axId val="338800632"/>
      </c:barChart>
      <c:catAx>
        <c:axId val="338799064"/>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fr-FR"/>
          </a:p>
        </c:txPr>
        <c:crossAx val="338800632"/>
        <c:crosses val="autoZero"/>
        <c:auto val="1"/>
        <c:lblAlgn val="ctr"/>
        <c:lblOffset val="100"/>
        <c:noMultiLvlLbl val="0"/>
      </c:catAx>
      <c:valAx>
        <c:axId val="33880063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crossAx val="33879906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fr-F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6/11/18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6/11/18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46709" y="1338942"/>
            <a:ext cx="8915399" cy="2262781"/>
          </a:xfrm>
        </p:spPr>
        <p:txBody>
          <a:bodyPr>
            <a:normAutofit fontScale="90000"/>
          </a:bodyPr>
          <a:lstStyle/>
          <a:p>
            <a:pPr algn="just"/>
            <a:r>
              <a:rPr lang="fr-FR" b="1" dirty="0"/>
              <a:t>Le rôle de l’aide-soignant dans l’Evaluation Gériatrique Standardisée</a:t>
            </a:r>
          </a:p>
        </p:txBody>
      </p:sp>
      <p:sp>
        <p:nvSpPr>
          <p:cNvPr id="3" name="ZoneTexte 2">
            <a:extLst>
              <a:ext uri="{FF2B5EF4-FFF2-40B4-BE49-F238E27FC236}">
                <a16:creationId xmlns:a16="http://schemas.microsoft.com/office/drawing/2014/main" id="{A438CF6D-1401-D744-866D-A9F3AF756F3F}"/>
              </a:ext>
            </a:extLst>
          </p:cNvPr>
          <p:cNvSpPr txBox="1"/>
          <p:nvPr/>
        </p:nvSpPr>
        <p:spPr>
          <a:xfrm>
            <a:off x="2648197" y="4441371"/>
            <a:ext cx="2682145" cy="923330"/>
          </a:xfrm>
          <a:prstGeom prst="rect">
            <a:avLst/>
          </a:prstGeom>
          <a:noFill/>
        </p:spPr>
        <p:txBody>
          <a:bodyPr wrap="none" rtlCol="0">
            <a:spAutoFit/>
          </a:bodyPr>
          <a:lstStyle/>
          <a:p>
            <a:r>
              <a:rPr lang="fr-FR" dirty="0"/>
              <a:t>Delphine BEDEL</a:t>
            </a:r>
          </a:p>
          <a:p>
            <a:r>
              <a:rPr lang="fr-FR" dirty="0" err="1"/>
              <a:t>HdJ</a:t>
            </a:r>
            <a:r>
              <a:rPr lang="fr-FR" dirty="0"/>
              <a:t> gériatrique, Dinan</a:t>
            </a:r>
          </a:p>
          <a:p>
            <a:endParaRPr lang="fr-FR" dirty="0"/>
          </a:p>
        </p:txBody>
      </p:sp>
    </p:spTree>
    <p:extLst>
      <p:ext uri="{BB962C8B-B14F-4D97-AF65-F5344CB8AC3E}">
        <p14:creationId xmlns:p14="http://schemas.microsoft.com/office/powerpoint/2010/main" val="88616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281210"/>
            <a:ext cx="8911687" cy="892963"/>
          </a:xfrm>
        </p:spPr>
        <p:txBody>
          <a:bodyPr/>
          <a:lstStyle/>
          <a:p>
            <a:pPr algn="ctr"/>
            <a:endParaRPr lang="fr-FR" u="sng" dirty="0"/>
          </a:p>
        </p:txBody>
      </p:sp>
      <p:sp>
        <p:nvSpPr>
          <p:cNvPr id="3" name="Espace réservé du contenu 2"/>
          <p:cNvSpPr>
            <a:spLocks noGrp="1"/>
          </p:cNvSpPr>
          <p:nvPr>
            <p:ph idx="1"/>
          </p:nvPr>
        </p:nvSpPr>
        <p:spPr>
          <a:xfrm>
            <a:off x="2277485" y="883228"/>
            <a:ext cx="8915400" cy="5787736"/>
          </a:xfrm>
        </p:spPr>
        <p:txBody>
          <a:bodyPr>
            <a:normAutofit fontScale="92500" lnSpcReduction="20000"/>
          </a:bodyPr>
          <a:lstStyle/>
          <a:p>
            <a:pPr marL="0" indent="0" algn="just">
              <a:buNone/>
            </a:pPr>
            <a:endParaRPr lang="fr-FR" dirty="0">
              <a:latin typeface="Arial" panose="020B0604020202020204" pitchFamily="34" charset="0"/>
              <a:cs typeface="Arial" panose="020B0604020202020204" pitchFamily="34" charset="0"/>
            </a:endParaRPr>
          </a:p>
          <a:p>
            <a:pPr algn="just"/>
            <a:r>
              <a:rPr lang="fr-FR" b="1" u="sng" dirty="0">
                <a:latin typeface="Arial" panose="020B0604020202020204" pitchFamily="34" charset="0"/>
                <a:cs typeface="Arial" panose="020B0604020202020204" pitchFamily="34" charset="0"/>
              </a:rPr>
              <a:t>Actions mise en place au Centre Hospitalier de Dinan :</a:t>
            </a:r>
            <a:endParaRPr lang="fr-FR" dirty="0">
              <a:latin typeface="Arial" panose="020B0604020202020204" pitchFamily="34" charset="0"/>
              <a:cs typeface="Arial" panose="020B0604020202020204" pitchFamily="34" charset="0"/>
            </a:endParaRPr>
          </a:p>
          <a:p>
            <a:pPr marL="0" lvl="0" indent="0" algn="just">
              <a:buNone/>
            </a:pPr>
            <a:r>
              <a:rPr lang="fr-FR" dirty="0">
                <a:latin typeface="Arial" panose="020B0604020202020204" pitchFamily="34" charset="0"/>
                <a:cs typeface="Arial" panose="020B0604020202020204" pitchFamily="34" charset="0"/>
              </a:rPr>
              <a:t>Elaboration d’une fiche de poste  « Aide-soignant en HDJ gériatrique », avec le cadre de santé, en accord avec la Direction des services de soins Infirmiers.</a:t>
            </a:r>
          </a:p>
          <a:p>
            <a:pPr marL="0" lvl="0" indent="0" algn="just">
              <a:buNone/>
            </a:pPr>
            <a:r>
              <a:rPr lang="fr-FR" dirty="0">
                <a:latin typeface="Arial" panose="020B0604020202020204" pitchFamily="34" charset="0"/>
                <a:cs typeface="Arial" panose="020B0604020202020204" pitchFamily="34" charset="0"/>
              </a:rPr>
              <a:t>Support EGS en HDJ gériatrique en collaboration avec IDE et Médecin.</a:t>
            </a:r>
          </a:p>
          <a:p>
            <a:pPr marL="0" lvl="0" indent="0" algn="just">
              <a:buNone/>
            </a:pPr>
            <a:r>
              <a:rPr lang="fr-FR" dirty="0">
                <a:latin typeface="Arial" panose="020B0604020202020204" pitchFamily="34" charset="0"/>
                <a:cs typeface="Arial" panose="020B0604020202020204" pitchFamily="34" charset="0"/>
              </a:rPr>
              <a:t>Formation interne à l’EGS pour les soignants volontaires.</a:t>
            </a:r>
          </a:p>
          <a:p>
            <a:pPr marL="0" lvl="0" indent="0" algn="just">
              <a:buNone/>
            </a:pPr>
            <a:r>
              <a:rPr lang="fr-FR" dirty="0">
                <a:latin typeface="Arial" panose="020B0604020202020204" pitchFamily="34" charset="0"/>
                <a:cs typeface="Arial" panose="020B0604020202020204" pitchFamily="34" charset="0"/>
              </a:rPr>
              <a:t>Formations spécifiques gériatriques, ou participation à des congrès, proposées aux soignants en HDJ gériatriques (DU…).</a:t>
            </a:r>
          </a:p>
          <a:p>
            <a:pPr algn="just"/>
            <a:r>
              <a:rPr lang="fr-FR" sz="4200" b="1" u="sng" dirty="0">
                <a:latin typeface="Arial" panose="020B0604020202020204" pitchFamily="34" charset="0"/>
                <a:cs typeface="Arial" panose="020B0604020202020204" pitchFamily="34" charset="0"/>
              </a:rPr>
              <a:t>CONCLUSION :</a:t>
            </a:r>
          </a:p>
          <a:p>
            <a:pPr marL="0" indent="0" algn="just">
              <a:buNone/>
            </a:pPr>
            <a:r>
              <a:rPr lang="fr-FR" dirty="0">
                <a:latin typeface="Arial" panose="020B0604020202020204" pitchFamily="34" charset="0"/>
                <a:cs typeface="Arial" panose="020B0604020202020204" pitchFamily="34" charset="0"/>
              </a:rPr>
              <a:t>Peu de littérature concernant l’EGS et  « vide juridique » concernant la réalisation de cette évaluation. Cependant cela ne semble pas poser de problème quand il s’agit de l’intervention de l’IDE, donc pourquoi ne pourrait-elle pas déléguer cette tâche à l’aide-soignant formé ?</a:t>
            </a:r>
          </a:p>
          <a:p>
            <a:pPr marL="0" indent="0" algn="just">
              <a:buNone/>
            </a:pPr>
            <a:r>
              <a:rPr lang="fr-FR" dirty="0">
                <a:latin typeface="Arial" panose="020B0604020202020204" pitchFamily="34" charset="0"/>
                <a:cs typeface="Arial" panose="020B0604020202020204" pitchFamily="34" charset="0"/>
              </a:rPr>
              <a:t>D’autant plus que l’ensemble des soignants interrogés, quel que soit leur grade, y est plutôt favorable.</a:t>
            </a:r>
          </a:p>
          <a:p>
            <a:pPr marL="0" indent="0" algn="just">
              <a:buNone/>
            </a:pPr>
            <a:r>
              <a:rPr lang="fr-FR" dirty="0">
                <a:latin typeface="Arial" panose="020B0604020202020204" pitchFamily="34" charset="0"/>
                <a:cs typeface="Arial" panose="020B0604020202020204" pitchFamily="34" charset="0"/>
              </a:rPr>
              <a:t>Une grande partie des soignants en gériatrie sont demandeurs de la formation EGS, et L’AS du CH Dinan ayant le DU soignant en gérontologie intervient maintenant lors de la formation intra hospitalière avec le gériatre. Il serait intéressant que les AS ayant une expertise interviennent aussi en IFAS et IFSI.</a:t>
            </a:r>
          </a:p>
          <a:p>
            <a:pPr algn="just"/>
            <a:endParaRPr lang="fr-FR" dirty="0"/>
          </a:p>
        </p:txBody>
      </p:sp>
    </p:spTree>
    <p:extLst>
      <p:ext uri="{BB962C8B-B14F-4D97-AF65-F5344CB8AC3E}">
        <p14:creationId xmlns:p14="http://schemas.microsoft.com/office/powerpoint/2010/main" val="311520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a:t>Pourquoi ce travail ?</a:t>
            </a:r>
          </a:p>
        </p:txBody>
      </p:sp>
      <p:sp>
        <p:nvSpPr>
          <p:cNvPr id="3" name="Espace réservé du contenu 2"/>
          <p:cNvSpPr>
            <a:spLocks noGrp="1"/>
          </p:cNvSpPr>
          <p:nvPr>
            <p:ph idx="1"/>
          </p:nvPr>
        </p:nvSpPr>
        <p:spPr>
          <a:xfrm>
            <a:off x="2589212" y="1392381"/>
            <a:ext cx="8915400" cy="5185063"/>
          </a:xfrm>
        </p:spPr>
        <p:txBody>
          <a:bodyPr>
            <a:normAutofit/>
          </a:bodyPr>
          <a:lstStyle/>
          <a:p>
            <a:pPr algn="just">
              <a:buFont typeface="Wingdings" panose="05000000000000000000" pitchFamily="2" charset="2"/>
              <a:buChar char="Ø"/>
            </a:pPr>
            <a:r>
              <a:rPr lang="fr-FR" sz="1600" dirty="0">
                <a:latin typeface="Arial" panose="020B0604020202020204" pitchFamily="34" charset="0"/>
                <a:cs typeface="Arial" panose="020B0604020202020204" pitchFamily="34" charset="0"/>
              </a:rPr>
              <a:t> L’hôpital de jour gériatrique du Centre Hospitalier de Dinan, ouvert en septembre 2016 traite </a:t>
            </a:r>
            <a:r>
              <a:rPr lang="fr-FR" sz="1600" b="1" dirty="0">
                <a:latin typeface="Arial" panose="020B0604020202020204" pitchFamily="34" charset="0"/>
                <a:cs typeface="Arial" panose="020B0604020202020204" pitchFamily="34" charset="0"/>
              </a:rPr>
              <a:t>différentes thématiques </a:t>
            </a:r>
            <a:r>
              <a:rPr lang="fr-FR" sz="1600" dirty="0">
                <a:latin typeface="Arial" panose="020B0604020202020204" pitchFamily="34" charset="0"/>
                <a:cs typeface="Arial" panose="020B0604020202020204" pitchFamily="34" charset="0"/>
              </a:rPr>
              <a:t>qui sont :</a:t>
            </a:r>
          </a:p>
          <a:p>
            <a:pPr algn="just">
              <a:buFontTx/>
              <a:buChar char="-"/>
            </a:pPr>
            <a:r>
              <a:rPr lang="fr-FR" sz="1600" dirty="0">
                <a:latin typeface="Arial" panose="020B0604020202020204" pitchFamily="34" charset="0"/>
                <a:cs typeface="Arial" panose="020B0604020202020204" pitchFamily="34" charset="0"/>
              </a:rPr>
              <a:t>Bilan mémoire,</a:t>
            </a:r>
          </a:p>
          <a:p>
            <a:pPr algn="just">
              <a:buFontTx/>
              <a:buChar char="-"/>
            </a:pPr>
            <a:r>
              <a:rPr lang="fr-FR" sz="1600" dirty="0">
                <a:latin typeface="Arial" panose="020B0604020202020204" pitchFamily="34" charset="0"/>
                <a:cs typeface="Arial" panose="020B0604020202020204" pitchFamily="34" charset="0"/>
              </a:rPr>
              <a:t>Bilan de chutes,</a:t>
            </a:r>
          </a:p>
          <a:p>
            <a:pPr algn="just">
              <a:buFontTx/>
              <a:buChar char="-"/>
            </a:pPr>
            <a:r>
              <a:rPr lang="fr-FR" sz="1600" dirty="0">
                <a:latin typeface="Arial" panose="020B0604020202020204" pitchFamily="34" charset="0"/>
                <a:cs typeface="Arial" panose="020B0604020202020204" pitchFamily="34" charset="0"/>
              </a:rPr>
              <a:t>Bilan de plaies,</a:t>
            </a:r>
          </a:p>
          <a:p>
            <a:pPr algn="just">
              <a:buFontTx/>
              <a:buChar char="-"/>
            </a:pPr>
            <a:r>
              <a:rPr lang="fr-FR" sz="1600" dirty="0">
                <a:latin typeface="Arial" panose="020B0604020202020204" pitchFamily="34" charset="0"/>
                <a:cs typeface="Arial" panose="020B0604020202020204" pitchFamily="34" charset="0"/>
              </a:rPr>
              <a:t>Un repérage des fragilités et préventions,</a:t>
            </a:r>
          </a:p>
          <a:p>
            <a:pPr algn="just">
              <a:buFontTx/>
              <a:buChar char="-"/>
            </a:pPr>
            <a:r>
              <a:rPr lang="fr-FR" sz="1600" dirty="0">
                <a:latin typeface="Arial" panose="020B0604020202020204" pitchFamily="34" charset="0"/>
                <a:cs typeface="Arial" panose="020B0604020202020204" pitchFamily="34" charset="0"/>
              </a:rPr>
              <a:t>Bilan </a:t>
            </a:r>
            <a:r>
              <a:rPr lang="fr-FR" sz="1600" dirty="0" err="1">
                <a:latin typeface="Arial" panose="020B0604020202020204" pitchFamily="34" charset="0"/>
                <a:cs typeface="Arial" panose="020B0604020202020204" pitchFamily="34" charset="0"/>
              </a:rPr>
              <a:t>onco</a:t>
            </a:r>
            <a:r>
              <a:rPr lang="fr-FR" sz="1600" dirty="0">
                <a:latin typeface="Arial" panose="020B0604020202020204" pitchFamily="34" charset="0"/>
                <a:cs typeface="Arial" panose="020B0604020202020204" pitchFamily="34" charset="0"/>
              </a:rPr>
              <a:t>-gériatrique,</a:t>
            </a:r>
          </a:p>
          <a:p>
            <a:pPr algn="just">
              <a:buFontTx/>
              <a:buChar char="-"/>
            </a:pPr>
            <a:r>
              <a:rPr lang="fr-FR" sz="1600" dirty="0">
                <a:latin typeface="Arial" panose="020B0604020202020204" pitchFamily="34" charset="0"/>
                <a:cs typeface="Arial" panose="020B0604020202020204" pitchFamily="34" charset="0"/>
              </a:rPr>
              <a:t>Bilan dans un contexte de Soins Palliatifs,</a:t>
            </a:r>
          </a:p>
          <a:p>
            <a:pPr marL="0" indent="0" algn="just">
              <a:buNone/>
            </a:pPr>
            <a:r>
              <a:rPr lang="fr-FR" sz="1600" b="1" dirty="0">
                <a:latin typeface="Arial" panose="020B0604020202020204" pitchFamily="34" charset="0"/>
                <a:cs typeface="Arial" panose="020B0604020202020204" pitchFamily="34" charset="0"/>
              </a:rPr>
              <a:t>Ses missions permettent de : </a:t>
            </a:r>
          </a:p>
          <a:p>
            <a:pPr lvl="0" algn="just">
              <a:lnSpc>
                <a:spcPct val="107000"/>
              </a:lnSpc>
              <a:buFont typeface="Symbol" panose="05050102010706020507" pitchFamily="18" charset="2"/>
              <a:buChar char=""/>
            </a:pPr>
            <a:r>
              <a:rPr lang="fr-FR" sz="1600" dirty="0">
                <a:latin typeface="Arial" panose="020B0604020202020204" pitchFamily="34" charset="0"/>
                <a:ea typeface="Times New Roman" panose="02020603050405020304" pitchFamily="18" charset="0"/>
                <a:cs typeface="Times New Roman" panose="02020603050405020304" pitchFamily="18" charset="0"/>
              </a:rPr>
              <a:t>Etendre le repérage de la personne âgée fragile.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Symbol" panose="05050102010706020507" pitchFamily="18" charset="2"/>
              <a:buChar char=""/>
            </a:pPr>
            <a:r>
              <a:rPr lang="fr-FR" sz="1600" dirty="0">
                <a:latin typeface="Arial" panose="020B0604020202020204" pitchFamily="34" charset="0"/>
                <a:ea typeface="Times New Roman" panose="02020603050405020304" pitchFamily="18" charset="0"/>
                <a:cs typeface="Times New Roman" panose="02020603050405020304" pitchFamily="18" charset="0"/>
              </a:rPr>
              <a:t>Evaluer, détecter et prévenir les fragilités de la personne âgée.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Symbol" panose="05050102010706020507" pitchFamily="18" charset="2"/>
              <a:buChar char=""/>
            </a:pPr>
            <a:r>
              <a:rPr lang="fr-FR" sz="1600" dirty="0">
                <a:latin typeface="Arial" panose="020B0604020202020204" pitchFamily="34" charset="0"/>
                <a:ea typeface="Times New Roman" panose="02020603050405020304" pitchFamily="18" charset="0"/>
                <a:cs typeface="Times New Roman" panose="02020603050405020304" pitchFamily="18" charset="0"/>
              </a:rPr>
              <a:t>Réaliser une évaluation gériatrique standardisée multidisciplinaire pour repérer d’éventuelles pertes d’autonomie et fragilités, et proposer un plan personnalisé de soins.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buFont typeface="Symbol" panose="05050102010706020507" pitchFamily="18" charset="2"/>
              <a:buChar char=""/>
            </a:pPr>
            <a:r>
              <a:rPr lang="fr-FR" sz="1600" dirty="0">
                <a:latin typeface="Arial" panose="020B0604020202020204" pitchFamily="34" charset="0"/>
                <a:ea typeface="Times New Roman" panose="02020603050405020304" pitchFamily="18" charset="0"/>
                <a:cs typeface="Times New Roman" panose="02020603050405020304" pitchFamily="18" charset="0"/>
              </a:rPr>
              <a:t>Elaborer et assurer un suivi du Projet Personnalisé de Soins et du projet de vie.</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fr-FR" sz="1600" dirty="0"/>
          </a:p>
        </p:txBody>
      </p:sp>
    </p:spTree>
    <p:extLst>
      <p:ext uri="{BB962C8B-B14F-4D97-AF65-F5344CB8AC3E}">
        <p14:creationId xmlns:p14="http://schemas.microsoft.com/office/powerpoint/2010/main" val="3932632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89212" y="841663"/>
            <a:ext cx="8915400" cy="5548745"/>
          </a:xfrm>
        </p:spPr>
        <p:txBody>
          <a:bodyPr>
            <a:normAutofit fontScale="85000" lnSpcReduction="10000"/>
          </a:bodyPr>
          <a:lstStyle/>
          <a:p>
            <a:pPr algn="just"/>
            <a:r>
              <a:rPr lang="fr-FR" sz="1600" dirty="0">
                <a:latin typeface="Arial" panose="020B0604020202020204" pitchFamily="34" charset="0"/>
                <a:cs typeface="Arial" panose="020B0604020202020204" pitchFamily="34" charset="0"/>
              </a:rPr>
              <a:t>Au sein de notre </a:t>
            </a:r>
            <a:r>
              <a:rPr lang="fr-FR" sz="1600" b="1" dirty="0">
                <a:latin typeface="Arial" panose="020B0604020202020204" pitchFamily="34" charset="0"/>
                <a:cs typeface="Arial" panose="020B0604020202020204" pitchFamily="34" charset="0"/>
              </a:rPr>
              <a:t>équipe pluridisciplinaire</a:t>
            </a:r>
            <a:r>
              <a:rPr lang="fr-FR" sz="1600" dirty="0">
                <a:latin typeface="Arial" panose="020B0604020202020204" pitchFamily="34" charset="0"/>
                <a:cs typeface="Arial" panose="020B0604020202020204" pitchFamily="34" charset="0"/>
              </a:rPr>
              <a:t>, nous comptons :</a:t>
            </a: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 médecin gériatre ;</a:t>
            </a: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 Cadre de Santé;</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Infirmiers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buFont typeface="Arial" panose="020B0604020202020204" pitchFamily="34" charset="0"/>
              <a:buChar char="-"/>
            </a:pPr>
            <a:r>
              <a:rPr lang="fr-FR" sz="1600" dirty="0" err="1">
                <a:latin typeface="Arial" panose="020B0604020202020204" pitchFamily="34" charset="0"/>
                <a:ea typeface="Calibri" panose="020F0502020204030204" pitchFamily="34" charset="0"/>
                <a:cs typeface="Times New Roman" panose="02020603050405020304" pitchFamily="18" charset="0"/>
              </a:rPr>
              <a:t>Aide-soignants</a:t>
            </a:r>
            <a:r>
              <a:rPr lang="fr-FR" sz="1600" dirty="0">
                <a:latin typeface="Arial" panose="020B0604020202020204" pitchFamily="34" charset="0"/>
                <a:ea typeface="Calibri" panose="020F0502020204030204" pitchFamily="34" charset="0"/>
                <a:cs typeface="Times New Roman" panose="02020603050405020304" pitchFamily="18" charset="0"/>
              </a:rPr>
              <a:t>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Neuropsychologue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Ergothérapeute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Psychomotricienne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Secrétaire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Diététicien ;</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800"/>
              </a:spcAft>
              <a:buFont typeface="Arial" panose="020B0604020202020204" pitchFamily="34" charset="0"/>
              <a:buChar char="-"/>
            </a:pPr>
            <a:r>
              <a:rPr lang="fr-FR" sz="1600" dirty="0">
                <a:latin typeface="Arial" panose="020B0604020202020204" pitchFamily="34" charset="0"/>
                <a:ea typeface="Calibri" panose="020F0502020204030204" pitchFamily="34" charset="0"/>
                <a:cs typeface="Times New Roman" panose="02020603050405020304" pitchFamily="18" charset="0"/>
              </a:rPr>
              <a:t>Assistant social.</a:t>
            </a:r>
          </a:p>
          <a:p>
            <a:pPr algn="just">
              <a:lnSpc>
                <a:spcPct val="107000"/>
              </a:lnSpc>
              <a:spcAft>
                <a:spcPts val="800"/>
              </a:spcAft>
            </a:pPr>
            <a:r>
              <a:rPr lang="fr-FR" sz="1600" dirty="0">
                <a:latin typeface="Arial" panose="020B0604020202020204" pitchFamily="34" charset="0"/>
                <a:ea typeface="Calibri" panose="020F0502020204030204" pitchFamily="34" charset="0"/>
                <a:cs typeface="Times New Roman" panose="02020603050405020304" pitchFamily="18" charset="0"/>
              </a:rPr>
              <a:t>Au Centre Hospitalier de Dinan, le gériatre responsable du service a choisi de laisser les infirmières (IDE) et les aides-soignantes (AS) participer à l’EGS, sous couvert d’une formation initiale.</a:t>
            </a:r>
          </a:p>
          <a:p>
            <a:pPr algn="just">
              <a:lnSpc>
                <a:spcPct val="107000"/>
              </a:lnSpc>
              <a:spcAft>
                <a:spcPts val="800"/>
              </a:spcAft>
            </a:pPr>
            <a:r>
              <a:rPr lang="fr-FR" sz="1600" dirty="0">
                <a:latin typeface="Arial" panose="020B0604020202020204" pitchFamily="34" charset="0"/>
                <a:ea typeface="Calibri" panose="020F0502020204030204" pitchFamily="34" charset="0"/>
                <a:cs typeface="Times New Roman" panose="02020603050405020304" pitchFamily="18" charset="0"/>
              </a:rPr>
              <a:t>Mais l’aide-soignante a-t-elle toute légitimité pour réaliser cette EGS ? Peut-on considérer qu’une formation initiale est suffisante pour permettre à l’aide-soignante de participer à l’EGS ? S’agit-il d’un dépassement de tâche ?</a:t>
            </a:r>
          </a:p>
          <a:p>
            <a:pPr algn="just">
              <a:lnSpc>
                <a:spcPct val="107000"/>
              </a:lnSpc>
              <a:spcAft>
                <a:spcPts val="800"/>
              </a:spcAft>
            </a:pPr>
            <a:r>
              <a:rPr lang="fr-FR" sz="1600" dirty="0">
                <a:latin typeface="Arial" panose="020B0604020202020204" pitchFamily="34" charset="0"/>
                <a:ea typeface="Calibri" panose="020F0502020204030204" pitchFamily="34" charset="0"/>
                <a:cs typeface="Times New Roman" panose="02020603050405020304" pitchFamily="18" charset="0"/>
              </a:rPr>
              <a:t>C’est pour cela que j’ai choisi de faire mon mémoire sur le rôle de l’aide-soignant dans l’EGS.</a:t>
            </a:r>
            <a:endParaRPr lang="fr-F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spcAft>
                <a:spcPts val="800"/>
              </a:spcAft>
              <a:buNone/>
            </a:pPr>
            <a:endParaRPr lang="fr-F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022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489028"/>
            <a:ext cx="8911687" cy="1280890"/>
          </a:xfrm>
        </p:spPr>
        <p:txBody>
          <a:bodyPr>
            <a:normAutofit/>
          </a:bodyPr>
          <a:lstStyle/>
          <a:p>
            <a:pPr algn="ctr"/>
            <a:r>
              <a:rPr lang="fr-FR" u="sng" dirty="0"/>
              <a:t>Présentation des 3 questionnaires : </a:t>
            </a:r>
          </a:p>
        </p:txBody>
      </p:sp>
      <p:sp>
        <p:nvSpPr>
          <p:cNvPr id="3" name="Espace réservé du contenu 2"/>
          <p:cNvSpPr>
            <a:spLocks noGrp="1"/>
          </p:cNvSpPr>
          <p:nvPr>
            <p:ph idx="1"/>
          </p:nvPr>
        </p:nvSpPr>
        <p:spPr>
          <a:xfrm>
            <a:off x="2545811" y="1298864"/>
            <a:ext cx="8915400" cy="5164282"/>
          </a:xfrm>
        </p:spPr>
        <p:txBody>
          <a:bodyPr>
            <a:normAutofit/>
          </a:bodyPr>
          <a:lstStyle/>
          <a:p>
            <a:pPr algn="just">
              <a:buFont typeface="Wingdings" panose="05000000000000000000" pitchFamily="2" charset="2"/>
              <a:buChar char="Ø"/>
            </a:pPr>
            <a:r>
              <a:rPr lang="fr-FR" sz="1500" b="1" u="sng" dirty="0">
                <a:latin typeface="Arial" panose="020B0604020202020204" pitchFamily="34" charset="0"/>
                <a:cs typeface="Arial" panose="020B0604020202020204" pitchFamily="34" charset="0"/>
              </a:rPr>
              <a:t>1</a:t>
            </a:r>
            <a:r>
              <a:rPr lang="fr-FR" sz="1500" b="1" u="sng" baseline="30000" dirty="0">
                <a:latin typeface="Arial" panose="020B0604020202020204" pitchFamily="34" charset="0"/>
                <a:cs typeface="Arial" panose="020B0604020202020204" pitchFamily="34" charset="0"/>
              </a:rPr>
              <a:t>er</a:t>
            </a:r>
            <a:r>
              <a:rPr lang="fr-FR" sz="1500" b="1" u="sng" dirty="0">
                <a:latin typeface="Arial" panose="020B0604020202020204" pitchFamily="34" charset="0"/>
                <a:cs typeface="Arial" panose="020B0604020202020204" pitchFamily="34" charset="0"/>
              </a:rPr>
              <a:t> : </a:t>
            </a:r>
            <a:r>
              <a:rPr lang="fr-FR" sz="1600" b="1" u="sng" dirty="0">
                <a:latin typeface="Arial" panose="020B0604020202020204" pitchFamily="34" charset="0"/>
                <a:cs typeface="Arial" panose="020B0604020202020204" pitchFamily="34" charset="0"/>
              </a:rPr>
              <a:t>Questionnaire</a:t>
            </a:r>
            <a:r>
              <a:rPr lang="fr-FR" sz="1500" b="1" u="sng" dirty="0">
                <a:latin typeface="Arial" panose="020B0604020202020204" pitchFamily="34" charset="0"/>
                <a:cs typeface="Arial" panose="020B0604020202020204" pitchFamily="34" charset="0"/>
              </a:rPr>
              <a:t> </a:t>
            </a:r>
            <a:r>
              <a:rPr lang="fr-FR" sz="1600" b="1" u="sng" dirty="0">
                <a:latin typeface="Arial" panose="020B0604020202020204" pitchFamily="34" charset="0"/>
                <a:cs typeface="Arial" panose="020B0604020202020204" pitchFamily="34" charset="0"/>
              </a:rPr>
              <a:t>pluridisciplinaire sur l’EGS :</a:t>
            </a:r>
            <a:endParaRPr lang="fr-FR" sz="1500" b="1" u="sng" dirty="0">
              <a:latin typeface="Arial" panose="020B0604020202020204" pitchFamily="34" charset="0"/>
              <a:cs typeface="Arial" panose="020B0604020202020204" pitchFamily="34" charset="0"/>
            </a:endParaRPr>
          </a:p>
          <a:p>
            <a:pPr marL="0" indent="0" algn="just">
              <a:buNone/>
            </a:pPr>
            <a:r>
              <a:rPr lang="fr-FR" sz="1600" dirty="0">
                <a:latin typeface="Arial" panose="020B0604020202020204" pitchFamily="34" charset="0"/>
                <a:cs typeface="Arial" panose="020B0604020202020204" pitchFamily="34" charset="0"/>
              </a:rPr>
              <a:t> Entretiens avec les différents professionnels intervenant sur l’HDJ: leur ressenti sur la place de l’AS dans l’Evaluation Gériatrique Standardisée. </a:t>
            </a:r>
          </a:p>
          <a:p>
            <a:pPr marL="0" indent="0" algn="just">
              <a:buNone/>
            </a:pPr>
            <a:r>
              <a:rPr lang="fr-FR" sz="1600" dirty="0">
                <a:latin typeface="Arial" panose="020B0604020202020204" pitchFamily="34" charset="0"/>
                <a:cs typeface="Arial" panose="020B0604020202020204" pitchFamily="34" charset="0"/>
              </a:rPr>
              <a:t>Les différents professionnels interrogés travaillaient au sein du CH de Dinan et dans les lieux de stage  fréquentés.</a:t>
            </a:r>
          </a:p>
          <a:p>
            <a:pPr marL="0" indent="0" algn="just">
              <a:buNone/>
            </a:pPr>
            <a:r>
              <a:rPr lang="fr-FR" sz="1600" dirty="0">
                <a:latin typeface="Arial" panose="020B0604020202020204" pitchFamily="34" charset="0"/>
                <a:cs typeface="Arial" panose="020B0604020202020204" pitchFamily="34" charset="0"/>
              </a:rPr>
              <a:t>Parmi les soignants interrogés, il y avait quatre médecins, quatre infirmières, une neuropsychologue, une psychomotricienne, ainsi qu’une ergothérapeute.</a:t>
            </a:r>
          </a:p>
          <a:p>
            <a:pPr algn="just">
              <a:buFont typeface="Wingdings" panose="05000000000000000000" pitchFamily="2" charset="2"/>
              <a:buChar char="Ø"/>
            </a:pPr>
            <a:r>
              <a:rPr lang="fr-FR" sz="1600" b="1" u="sng" dirty="0">
                <a:latin typeface="Arial" panose="020B0604020202020204" pitchFamily="34" charset="0"/>
                <a:cs typeface="Arial" panose="020B0604020202020204" pitchFamily="34" charset="0"/>
              </a:rPr>
              <a:t>2ème : Questionnaire l’aide-soignant en HDJ sur EGS :</a:t>
            </a:r>
          </a:p>
          <a:p>
            <a:pPr marL="0" indent="0" algn="just">
              <a:buNone/>
            </a:pPr>
            <a:r>
              <a:rPr lang="fr-FR" sz="1600" dirty="0">
                <a:latin typeface="Arial" panose="020B0604020202020204" pitchFamily="34" charset="0"/>
                <a:cs typeface="Arial" panose="020B0604020202020204" pitchFamily="34" charset="0"/>
              </a:rPr>
              <a:t>Entretiens de 8 AS travaillant en HDJ gériatrique.</a:t>
            </a:r>
          </a:p>
          <a:p>
            <a:pPr algn="just">
              <a:buFont typeface="Wingdings" panose="05000000000000000000" pitchFamily="2" charset="2"/>
              <a:buChar char="Ø"/>
            </a:pPr>
            <a:r>
              <a:rPr lang="fr-FR" sz="1600" b="1" u="sng" dirty="0">
                <a:latin typeface="Arial" panose="020B0604020202020204" pitchFamily="34" charset="0"/>
                <a:cs typeface="Arial" panose="020B0604020202020204" pitchFamily="34" charset="0"/>
              </a:rPr>
              <a:t>3</a:t>
            </a:r>
            <a:r>
              <a:rPr lang="fr-FR" sz="1600" b="1" u="sng" baseline="30000" dirty="0">
                <a:latin typeface="Arial" panose="020B0604020202020204" pitchFamily="34" charset="0"/>
                <a:cs typeface="Arial" panose="020B0604020202020204" pitchFamily="34" charset="0"/>
              </a:rPr>
              <a:t>ème</a:t>
            </a:r>
            <a:r>
              <a:rPr lang="fr-FR" sz="1600" b="1" u="sng" dirty="0">
                <a:latin typeface="Arial" panose="020B0604020202020204" pitchFamily="34" charset="0"/>
                <a:cs typeface="Arial" panose="020B0604020202020204" pitchFamily="34" charset="0"/>
              </a:rPr>
              <a:t>: Questionnaire sur la formation EGS intra-hospitalière au sein de mon établissement : </a:t>
            </a:r>
          </a:p>
          <a:p>
            <a:pPr marL="0" indent="0" algn="just">
              <a:buNone/>
            </a:pPr>
            <a:r>
              <a:rPr lang="fr-FR" sz="1600" dirty="0">
                <a:latin typeface="Arial" panose="020B0604020202020204" pitchFamily="34" charset="0"/>
                <a:cs typeface="Arial" panose="020B0604020202020204" pitchFamily="34" charset="0"/>
              </a:rPr>
              <a:t>En interrogeant des collègues travaillant en Court Séjour Gériatrique, les résultats montre que de nombreux soignants en gériatrie ne savaient pas ce qu’était une Evaluation Gériatrique Standardisée ,n’ayant pas eu la formation intra-hospitalière sur l’EGS.</a:t>
            </a:r>
          </a:p>
          <a:p>
            <a:pPr marL="0" indent="0" algn="just">
              <a:buNone/>
            </a:pPr>
            <a:r>
              <a:rPr lang="fr-FR" sz="1600" dirty="0">
                <a:latin typeface="Arial" panose="020B0604020202020204" pitchFamily="34" charset="0"/>
                <a:cs typeface="Arial" panose="020B0604020202020204" pitchFamily="34" charset="0"/>
              </a:rPr>
              <a:t>Ce questionnaire était à l’intention des IDE et AS et leur pratique de l’EGS.</a:t>
            </a:r>
          </a:p>
          <a:p>
            <a:pPr marL="0" indent="0" algn="just">
              <a:buNone/>
            </a:pPr>
            <a:r>
              <a:rPr lang="fr-FR" sz="1600" dirty="0">
                <a:latin typeface="Arial" panose="020B0604020202020204" pitchFamily="34" charset="0"/>
                <a:cs typeface="Arial" panose="020B0604020202020204" pitchFamily="34" charset="0"/>
              </a:rPr>
              <a:t> 25 soignants ont répondu ( 13 IDE et 12 AS).</a:t>
            </a:r>
          </a:p>
          <a:p>
            <a:pPr marL="0" indent="0" algn="just">
              <a:buNone/>
            </a:pPr>
            <a:endParaRPr lang="fr-FR" sz="1600" b="1" u="sng" dirty="0">
              <a:latin typeface="Arial" panose="020B0604020202020204" pitchFamily="34" charset="0"/>
              <a:cs typeface="Arial" panose="020B0604020202020204" pitchFamily="34" charset="0"/>
            </a:endParaRPr>
          </a:p>
          <a:p>
            <a:pPr algn="just"/>
            <a:endParaRPr lang="fr-FR" sz="1500" dirty="0">
              <a:latin typeface="Arial" panose="020B0604020202020204" pitchFamily="34" charset="0"/>
              <a:cs typeface="Arial" panose="020B0604020202020204" pitchFamily="34" charset="0"/>
            </a:endParaRPr>
          </a:p>
          <a:p>
            <a:pPr marL="0" indent="0">
              <a:buNone/>
            </a:pPr>
            <a:endParaRPr lang="fr-FR" sz="1500" dirty="0">
              <a:latin typeface="Arial" panose="020B0604020202020204" pitchFamily="34" charset="0"/>
              <a:cs typeface="Arial" panose="020B0604020202020204" pitchFamily="34" charset="0"/>
            </a:endParaRPr>
          </a:p>
          <a:p>
            <a:pPr marL="0" indent="0">
              <a:buNone/>
            </a:pPr>
            <a:endParaRPr lang="fr-FR" sz="1500" dirty="0">
              <a:latin typeface="Arial" panose="020B0604020202020204" pitchFamily="34" charset="0"/>
              <a:cs typeface="Arial" panose="020B0604020202020204" pitchFamily="34" charset="0"/>
            </a:endParaRPr>
          </a:p>
          <a:p>
            <a:pPr marL="0" indent="0">
              <a:buNone/>
            </a:pPr>
            <a:endParaRPr lang="fr-FR" sz="1500" dirty="0">
              <a:latin typeface="Arial" panose="020B0604020202020204" pitchFamily="34" charset="0"/>
              <a:cs typeface="Arial" panose="020B0604020202020204" pitchFamily="34" charset="0"/>
            </a:endParaRPr>
          </a:p>
          <a:p>
            <a:pPr marL="0" indent="0">
              <a:buNone/>
            </a:pPr>
            <a:endParaRPr lang="fr-FR" sz="1500" dirty="0">
              <a:latin typeface="Arial" panose="020B0604020202020204" pitchFamily="34" charset="0"/>
              <a:cs typeface="Arial" panose="020B0604020202020204" pitchFamily="34" charset="0"/>
            </a:endParaRPr>
          </a:p>
          <a:p>
            <a:pPr marL="0" indent="0">
              <a:buNone/>
            </a:pPr>
            <a:endParaRPr lang="fr-FR" sz="1500" dirty="0">
              <a:latin typeface="Arial" panose="020B0604020202020204" pitchFamily="34" charset="0"/>
              <a:cs typeface="Arial" panose="020B0604020202020204" pitchFamily="34" charset="0"/>
            </a:endParaRPr>
          </a:p>
          <a:p>
            <a:pPr marL="0" indent="0">
              <a:buNone/>
            </a:pPr>
            <a:endParaRPr lang="fr-FR" sz="15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068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311728"/>
            <a:ext cx="8911687" cy="952828"/>
          </a:xfrm>
        </p:spPr>
        <p:txBody>
          <a:bodyPr>
            <a:normAutofit fontScale="90000"/>
          </a:bodyPr>
          <a:lstStyle/>
          <a:p>
            <a:pPr algn="ctr"/>
            <a:r>
              <a:rPr lang="fr-FR" u="sng" dirty="0"/>
              <a:t>Questionnaire n°1</a:t>
            </a:r>
            <a:br>
              <a:rPr lang="fr-FR" u="sng" dirty="0"/>
            </a:br>
            <a:br>
              <a:rPr lang="fr-FR" u="sng" dirty="0"/>
            </a:br>
            <a:endParaRPr lang="fr-FR" u="sng" dirty="0"/>
          </a:p>
        </p:txBody>
      </p:sp>
      <p:graphicFrame>
        <p:nvGraphicFramePr>
          <p:cNvPr id="4" name="Graphique 3"/>
          <p:cNvGraphicFramePr/>
          <p:nvPr>
            <p:extLst>
              <p:ext uri="{D42A27DB-BD31-4B8C-83A1-F6EECF244321}">
                <p14:modId xmlns:p14="http://schemas.microsoft.com/office/powerpoint/2010/main" val="1594825877"/>
              </p:ext>
            </p:extLst>
          </p:nvPr>
        </p:nvGraphicFramePr>
        <p:xfrm>
          <a:off x="490248" y="1264556"/>
          <a:ext cx="5486400" cy="32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phique 4"/>
          <p:cNvGraphicFramePr/>
          <p:nvPr>
            <p:extLst>
              <p:ext uri="{D42A27DB-BD31-4B8C-83A1-F6EECF244321}">
                <p14:modId xmlns:p14="http://schemas.microsoft.com/office/powerpoint/2010/main" val="3470389281"/>
              </p:ext>
            </p:extLst>
          </p:nvPr>
        </p:nvGraphicFramePr>
        <p:xfrm>
          <a:off x="6130636" y="2618508"/>
          <a:ext cx="5618018" cy="3320973"/>
        </p:xfrm>
        <a:graphic>
          <a:graphicData uri="http://schemas.openxmlformats.org/drawingml/2006/chart">
            <c:chart xmlns:c="http://schemas.openxmlformats.org/drawingml/2006/chart" xmlns:r="http://schemas.openxmlformats.org/officeDocument/2006/relationships" r:id="rId3"/>
          </a:graphicData>
        </a:graphic>
      </p:graphicFrame>
      <p:sp>
        <p:nvSpPr>
          <p:cNvPr id="6" name="ZoneTexte 5"/>
          <p:cNvSpPr txBox="1"/>
          <p:nvPr/>
        </p:nvSpPr>
        <p:spPr>
          <a:xfrm>
            <a:off x="2592925" y="6141028"/>
            <a:ext cx="8224011" cy="323165"/>
          </a:xfrm>
          <a:prstGeom prst="rect">
            <a:avLst/>
          </a:prstGeom>
          <a:noFill/>
        </p:spPr>
        <p:txBody>
          <a:bodyPr wrap="square" rtlCol="0">
            <a:spAutoFit/>
          </a:bodyPr>
          <a:lstStyle/>
          <a:p>
            <a:r>
              <a:rPr lang="fr-FR" sz="1500" b="1" u="sng" dirty="0">
                <a:latin typeface="Arial" panose="020B0604020202020204" pitchFamily="34" charset="0"/>
                <a:cs typeface="Arial" panose="020B0604020202020204" pitchFamily="34" charset="0"/>
              </a:rPr>
              <a:t>La</a:t>
            </a:r>
            <a:r>
              <a:rPr lang="fr-FR" sz="1500" u="sng" dirty="0">
                <a:latin typeface="Arial" panose="020B0604020202020204" pitchFamily="34" charset="0"/>
                <a:cs typeface="Arial" panose="020B0604020202020204" pitchFamily="34" charset="0"/>
              </a:rPr>
              <a:t> </a:t>
            </a:r>
            <a:r>
              <a:rPr lang="fr-FR" sz="1500" b="1" u="sng" dirty="0">
                <a:latin typeface="Arial" panose="020B0604020202020204" pitchFamily="34" charset="0"/>
                <a:cs typeface="Arial" panose="020B0604020202020204" pitchFamily="34" charset="0"/>
              </a:rPr>
              <a:t>Délégation oui, </a:t>
            </a:r>
            <a:r>
              <a:rPr lang="fr-FR" sz="1500" dirty="0">
                <a:latin typeface="Arial" panose="020B0604020202020204" pitchFamily="34" charset="0"/>
                <a:cs typeface="Arial" panose="020B0604020202020204" pitchFamily="34" charset="0"/>
              </a:rPr>
              <a:t>mais dans un cadre réglementaire et pour des personnes formées. </a:t>
            </a:r>
          </a:p>
        </p:txBody>
      </p:sp>
    </p:spTree>
    <p:extLst>
      <p:ext uri="{BB962C8B-B14F-4D97-AF65-F5344CB8AC3E}">
        <p14:creationId xmlns:p14="http://schemas.microsoft.com/office/powerpoint/2010/main" val="2497145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u="sng" dirty="0"/>
              <a:t>Questionnaire n°2 </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843267854"/>
              </p:ext>
            </p:extLst>
          </p:nvPr>
        </p:nvGraphicFramePr>
        <p:xfrm>
          <a:off x="2350222" y="1375064"/>
          <a:ext cx="8915400" cy="3778250"/>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2350222" y="5434446"/>
            <a:ext cx="9154390" cy="1200329"/>
          </a:xfrm>
          <a:prstGeom prst="rect">
            <a:avLst/>
          </a:prstGeom>
          <a:noFill/>
        </p:spPr>
        <p:txBody>
          <a:bodyPr wrap="square" rtlCol="0">
            <a:spAutoFit/>
          </a:bodyPr>
          <a:lstStyle/>
          <a:p>
            <a:pPr marL="285750" indent="-285750">
              <a:buFont typeface="Wingdings" panose="05000000000000000000" pitchFamily="2" charset="2"/>
              <a:buChar char="Ø"/>
            </a:pPr>
            <a:r>
              <a:rPr lang="fr-FR" b="1" u="sng" dirty="0"/>
              <a:t>Connaissez-vous l’EGS : </a:t>
            </a:r>
            <a:r>
              <a:rPr lang="fr-FR" dirty="0">
                <a:latin typeface="Arial" panose="020B0604020202020204" pitchFamily="34" charset="0"/>
                <a:cs typeface="Arial" panose="020B0604020202020204" pitchFamily="34" charset="0"/>
              </a:rPr>
              <a:t>50% oui, 50% le terme EGS.</a:t>
            </a:r>
          </a:p>
          <a:p>
            <a:pPr marL="285750" indent="-285750">
              <a:buFont typeface="Wingdings" panose="05000000000000000000" pitchFamily="2" charset="2"/>
              <a:buChar char="Ø"/>
            </a:pPr>
            <a:r>
              <a:rPr lang="fr-FR" b="1" u="sng" dirty="0">
                <a:latin typeface="Arial" panose="020B0604020202020204" pitchFamily="34" charset="0"/>
                <a:cs typeface="Arial" panose="020B0604020202020204" pitchFamily="34" charset="0"/>
              </a:rPr>
              <a:t>Avez-vous reçu une formation sur l’EGS ? </a:t>
            </a:r>
            <a:r>
              <a:rPr lang="fr-FR" dirty="0">
                <a:latin typeface="Arial" panose="020B0604020202020204" pitchFamily="34" charset="0"/>
                <a:cs typeface="Arial" panose="020B0604020202020204" pitchFamily="34" charset="0"/>
              </a:rPr>
              <a:t>57% de non et 43% de oui.</a:t>
            </a:r>
          </a:p>
          <a:p>
            <a:pPr marL="285750" indent="-285750">
              <a:buFont typeface="Wingdings" panose="05000000000000000000" pitchFamily="2" charset="2"/>
              <a:buChar char="Ø"/>
            </a:pPr>
            <a:r>
              <a:rPr lang="fr-FR" b="1" u="sng" dirty="0">
                <a:latin typeface="Arial" panose="020B0604020202020204" pitchFamily="34" charset="0"/>
                <a:cs typeface="Arial" panose="020B0604020202020204" pitchFamily="34" charset="0"/>
              </a:rPr>
              <a:t>Seriez-vous intéressé par une formation pour acquérir des compétences gériatrique ? </a:t>
            </a:r>
            <a:r>
              <a:rPr lang="fr-FR" dirty="0">
                <a:latin typeface="Arial" panose="020B0604020202020204" pitchFamily="34" charset="0"/>
                <a:cs typeface="Arial" panose="020B0604020202020204" pitchFamily="34" charset="0"/>
              </a:rPr>
              <a:t>75% de oui, 25% de non.</a:t>
            </a:r>
          </a:p>
        </p:txBody>
      </p:sp>
    </p:spTree>
    <p:extLst>
      <p:ext uri="{BB962C8B-B14F-4D97-AF65-F5344CB8AC3E}">
        <p14:creationId xmlns:p14="http://schemas.microsoft.com/office/powerpoint/2010/main" val="11494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u="sng" dirty="0"/>
              <a:t>Questionnaire n°3</a:t>
            </a:r>
          </a:p>
        </p:txBody>
      </p:sp>
      <p:graphicFrame>
        <p:nvGraphicFramePr>
          <p:cNvPr id="4" name="Espace réservé du contenu 3"/>
          <p:cNvGraphicFramePr>
            <a:graphicFrameLocks noGrp="1"/>
          </p:cNvGraphicFramePr>
          <p:nvPr>
            <p:ph sz="half" idx="1"/>
            <p:extLst>
              <p:ext uri="{D42A27DB-BD31-4B8C-83A1-F6EECF244321}">
                <p14:modId xmlns:p14="http://schemas.microsoft.com/office/powerpoint/2010/main" val="1238204588"/>
              </p:ext>
            </p:extLst>
          </p:nvPr>
        </p:nvGraphicFramePr>
        <p:xfrm>
          <a:off x="1199409" y="1270660"/>
          <a:ext cx="4845131" cy="3835730"/>
        </p:xfrm>
        <a:graphic>
          <a:graphicData uri="http://schemas.openxmlformats.org/drawingml/2006/chart">
            <c:chart xmlns:c="http://schemas.openxmlformats.org/drawingml/2006/chart" xmlns:r="http://schemas.openxmlformats.org/officeDocument/2006/relationships" r:id="rId2"/>
          </a:graphicData>
        </a:graphic>
      </p:graphicFrame>
      <p:sp>
        <p:nvSpPr>
          <p:cNvPr id="3" name="Espace réservé du contenu 2"/>
          <p:cNvSpPr>
            <a:spLocks noGrp="1"/>
          </p:cNvSpPr>
          <p:nvPr>
            <p:ph sz="half" idx="2"/>
          </p:nvPr>
        </p:nvSpPr>
        <p:spPr>
          <a:xfrm>
            <a:off x="7190747" y="2126222"/>
            <a:ext cx="4313864" cy="937612"/>
          </a:xfrm>
        </p:spPr>
        <p:txBody>
          <a:bodyPr>
            <a:normAutofit fontScale="92500" lnSpcReduction="10000"/>
          </a:bodyPr>
          <a:lstStyle/>
          <a:p>
            <a:r>
              <a:rPr lang="fr-FR" dirty="0"/>
              <a:t>Soit pour 13 IDE: 54%  non et 46%  oui</a:t>
            </a:r>
          </a:p>
          <a:p>
            <a:r>
              <a:rPr lang="fr-FR" dirty="0"/>
              <a:t>Soit pour 12 AS: 58%  non et 42%  oui</a:t>
            </a:r>
          </a:p>
        </p:txBody>
      </p:sp>
      <p:graphicFrame>
        <p:nvGraphicFramePr>
          <p:cNvPr id="5" name="Graphique 4"/>
          <p:cNvGraphicFramePr/>
          <p:nvPr>
            <p:extLst>
              <p:ext uri="{D42A27DB-BD31-4B8C-83A1-F6EECF244321}">
                <p14:modId xmlns:p14="http://schemas.microsoft.com/office/powerpoint/2010/main" val="269553908"/>
              </p:ext>
            </p:extLst>
          </p:nvPr>
        </p:nvGraphicFramePr>
        <p:xfrm>
          <a:off x="6254400" y="3387436"/>
          <a:ext cx="54864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3578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602923" y="5327420"/>
            <a:ext cx="9268691" cy="338554"/>
          </a:xfrm>
          <a:prstGeom prst="rect">
            <a:avLst/>
          </a:prstGeom>
          <a:noFill/>
        </p:spPr>
        <p:txBody>
          <a:bodyPr wrap="square" rtlCol="0">
            <a:spAutoFit/>
          </a:bodyPr>
          <a:lstStyle/>
          <a:p>
            <a:pPr algn="ctr"/>
            <a:r>
              <a:rPr lang="fr-FR" sz="1600" u="sng" dirty="0">
                <a:latin typeface="Arial" panose="020B0604020202020204" pitchFamily="34" charset="0"/>
                <a:cs typeface="Arial" panose="020B0604020202020204" pitchFamily="34" charset="0"/>
              </a:rPr>
              <a:t>.</a:t>
            </a:r>
          </a:p>
        </p:txBody>
      </p:sp>
      <p:graphicFrame>
        <p:nvGraphicFramePr>
          <p:cNvPr id="6" name="Graphique 5"/>
          <p:cNvGraphicFramePr/>
          <p:nvPr>
            <p:extLst>
              <p:ext uri="{D42A27DB-BD31-4B8C-83A1-F6EECF244321}">
                <p14:modId xmlns:p14="http://schemas.microsoft.com/office/powerpoint/2010/main" val="2198536135"/>
              </p:ext>
            </p:extLst>
          </p:nvPr>
        </p:nvGraphicFramePr>
        <p:xfrm>
          <a:off x="3200919" y="1108710"/>
          <a:ext cx="7958397"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5256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2597" y="97965"/>
            <a:ext cx="8911687" cy="857999"/>
          </a:xfrm>
        </p:spPr>
        <p:txBody>
          <a:bodyPr/>
          <a:lstStyle/>
          <a:p>
            <a:pPr algn="ctr"/>
            <a:r>
              <a:rPr lang="fr-FR" u="sng" dirty="0"/>
              <a:t>RESULTATS :</a:t>
            </a:r>
          </a:p>
        </p:txBody>
      </p:sp>
      <p:sp>
        <p:nvSpPr>
          <p:cNvPr id="3" name="Espace réservé du contenu 2"/>
          <p:cNvSpPr>
            <a:spLocks noGrp="1"/>
          </p:cNvSpPr>
          <p:nvPr>
            <p:ph idx="1"/>
          </p:nvPr>
        </p:nvSpPr>
        <p:spPr>
          <a:xfrm>
            <a:off x="2052597" y="862445"/>
            <a:ext cx="8915400" cy="5704611"/>
          </a:xfrm>
        </p:spPr>
        <p:txBody>
          <a:bodyPr>
            <a:normAutofit fontScale="25000" lnSpcReduction="20000"/>
          </a:bodyPr>
          <a:lstStyle/>
          <a:p>
            <a:pPr marL="0" indent="0">
              <a:buNone/>
            </a:pPr>
            <a:r>
              <a:rPr lang="fr-FR" sz="5600" b="1" dirty="0">
                <a:latin typeface="Arial" panose="020B0604020202020204" pitchFamily="34" charset="0"/>
                <a:cs typeface="Arial" panose="020B0604020202020204" pitchFamily="34" charset="0"/>
              </a:rPr>
              <a:t>Les réponses aux différents questionnaires témoignent de :</a:t>
            </a:r>
            <a:endParaRPr lang="fr-FR" sz="5600" dirty="0">
              <a:latin typeface="Arial" panose="020B0604020202020204" pitchFamily="34" charset="0"/>
              <a:cs typeface="Arial" panose="020B0604020202020204" pitchFamily="34" charset="0"/>
            </a:endParaRPr>
          </a:p>
          <a:p>
            <a:pPr lvl="0" algn="just"/>
            <a:r>
              <a:rPr lang="fr-FR" sz="5600" dirty="0">
                <a:latin typeface="Arial" panose="020B0604020202020204" pitchFamily="34" charset="0"/>
                <a:cs typeface="Arial" panose="020B0604020202020204" pitchFamily="34" charset="0"/>
              </a:rPr>
              <a:t>Une méconnaissance de l’EGS par les soignants travaillant en gériatrie, y compris en hôpital de jour gériatrique.</a:t>
            </a:r>
          </a:p>
          <a:p>
            <a:pPr lvl="0" algn="just"/>
            <a:r>
              <a:rPr lang="fr-FR" sz="5600" dirty="0">
                <a:latin typeface="Arial" panose="020B0604020202020204" pitchFamily="34" charset="0"/>
                <a:cs typeface="Arial" panose="020B0604020202020204" pitchFamily="34" charset="0"/>
              </a:rPr>
              <a:t>Des disparités dans la réalisation de l’EGS, concernant les soignants réalisant l’évaluation et les items évalués.</a:t>
            </a:r>
          </a:p>
          <a:p>
            <a:pPr lvl="0" algn="just"/>
            <a:r>
              <a:rPr lang="fr-FR" sz="5600" dirty="0">
                <a:latin typeface="Arial" panose="020B0604020202020204" pitchFamily="34" charset="0"/>
                <a:cs typeface="Arial" panose="020B0604020202020204" pitchFamily="34" charset="0"/>
              </a:rPr>
              <a:t>Une demande de formation à l’EGS par les soignants en gériatrie.</a:t>
            </a:r>
          </a:p>
          <a:p>
            <a:pPr lvl="0" algn="just"/>
            <a:r>
              <a:rPr lang="fr-FR" sz="5600" dirty="0">
                <a:latin typeface="Arial" panose="020B0604020202020204" pitchFamily="34" charset="0"/>
                <a:cs typeface="Arial" panose="020B0604020202020204" pitchFamily="34" charset="0"/>
              </a:rPr>
              <a:t>Une formation à l’EGS mal valorisée.</a:t>
            </a:r>
          </a:p>
          <a:p>
            <a:pPr lvl="0" algn="just"/>
            <a:r>
              <a:rPr lang="fr-FR" sz="5600" dirty="0">
                <a:latin typeface="Arial" panose="020B0604020202020204" pitchFamily="34" charset="0"/>
                <a:cs typeface="Arial" panose="020B0604020202020204" pitchFamily="34" charset="0"/>
              </a:rPr>
              <a:t>Une faible participation des aides-soignants à l’EGS, en HDJ gériatrique, en dehors des items portant sur l’autonomie, la douleur, la nutrition et l’état cutané.</a:t>
            </a:r>
          </a:p>
          <a:p>
            <a:pPr lvl="0" algn="just"/>
            <a:r>
              <a:rPr lang="fr-FR" sz="5600" dirty="0">
                <a:latin typeface="Arial" panose="020B0604020202020204" pitchFamily="34" charset="0"/>
                <a:cs typeface="Arial" panose="020B0604020202020204" pitchFamily="34" charset="0"/>
              </a:rPr>
              <a:t>L’absence d’opposition à la réalisation de l’EGS par une aide-soignant(e), sous couvert d’une formation préalable.</a:t>
            </a:r>
          </a:p>
          <a:p>
            <a:pPr marL="0" indent="0">
              <a:buNone/>
            </a:pPr>
            <a:r>
              <a:rPr lang="fr-FR" sz="7200" b="1" u="sng" dirty="0"/>
              <a:t>DISCUSSION:</a:t>
            </a:r>
            <a:endParaRPr lang="fr-FR" sz="7200" dirty="0"/>
          </a:p>
          <a:p>
            <a:pPr marL="0" indent="0" algn="just">
              <a:buNone/>
            </a:pPr>
            <a:r>
              <a:rPr lang="fr-FR" sz="5600" dirty="0">
                <a:latin typeface="Arial" panose="020B0604020202020204" pitchFamily="34" charset="0"/>
                <a:cs typeface="Arial" panose="020B0604020202020204" pitchFamily="34" charset="0"/>
              </a:rPr>
              <a:t> L’IDE doit encadrer l’AS et l’EGS ne fait pas partie du rôle propre de l’IDE. Une IDE ne peut donc pas en confier la réalisation à un aide-soignant.</a:t>
            </a:r>
          </a:p>
          <a:p>
            <a:pPr marL="0" indent="0" algn="just">
              <a:buNone/>
            </a:pPr>
            <a:r>
              <a:rPr lang="fr-FR" sz="5600" dirty="0">
                <a:latin typeface="Arial" panose="020B0604020202020204" pitchFamily="34" charset="0"/>
                <a:cs typeface="Arial" panose="020B0604020202020204" pitchFamily="34" charset="0"/>
              </a:rPr>
              <a:t>La réalisation de l’EGS relève-t-elle donc uniquement d’une compétence médicale, ne pouvant être réalisée que par un médecin ? Mais est-ce réellement possible en pratique ?</a:t>
            </a:r>
          </a:p>
          <a:p>
            <a:pPr marL="0" indent="0" algn="just">
              <a:buNone/>
            </a:pPr>
            <a:r>
              <a:rPr lang="fr-FR" sz="5600" dirty="0">
                <a:latin typeface="Arial" panose="020B0604020202020204" pitchFamily="34" charset="0"/>
                <a:cs typeface="Arial" panose="020B0604020202020204" pitchFamily="34" charset="0"/>
              </a:rPr>
              <a:t>Les médecins interrogés étaient tous favorables à la délégation de la réalisation de l’EGS à une personne ayant une compétence en expertise gériatrique. </a:t>
            </a:r>
          </a:p>
          <a:p>
            <a:pPr marL="0" indent="0" algn="just">
              <a:buNone/>
            </a:pPr>
            <a:r>
              <a:rPr lang="fr-FR" sz="5600" dirty="0">
                <a:latin typeface="Arial" panose="020B0604020202020204" pitchFamily="34" charset="0"/>
                <a:cs typeface="Arial" panose="020B0604020202020204" pitchFamily="34" charset="0"/>
              </a:rPr>
              <a:t>A l’avenir, ne pourrait-on pas imaginer la création d’un poste spécifique de soignant en gériatrie, qui serait chargé de la réalisation de l’EGS pour toutes les hospitalisations de jour gériatrique et toutes les consultations gériatriques avant l’entretien avec le médecin ? Le gain de temps ne serait-il pas intéressant, permettant aux différents intervenants d’approfondir leur action dans leur champ propre de compétence </a:t>
            </a:r>
            <a:endParaRPr lang="fr-FR" sz="5600" dirty="0"/>
          </a:p>
          <a:p>
            <a:pPr marL="0" indent="0" algn="just">
              <a:buNone/>
            </a:pPr>
            <a:r>
              <a:rPr lang="fr-FR" sz="5600" b="1" dirty="0"/>
              <a:t>En fait, tous les soignants interrogés (Médecins, Infirmiers, Aides-soignants, Neuropsychologue, Psychomotricienne, Ergothérapeute) s’accordent à dire que la réalisation de l’EGS, par une AS formée, n’est qu’un plus, leur permettant de focaliser leur action sur les fragilités repérées !</a:t>
            </a:r>
            <a:endParaRPr lang="fr-FR" sz="5600" dirty="0"/>
          </a:p>
          <a:p>
            <a:pPr marL="0" indent="0" algn="just">
              <a:buNone/>
            </a:pPr>
            <a:r>
              <a:rPr lang="fr-FR" sz="5600" b="1" dirty="0"/>
              <a:t> </a:t>
            </a:r>
            <a:endParaRPr lang="fr-FR" sz="5600" dirty="0"/>
          </a:p>
          <a:p>
            <a:pPr marL="0" indent="0">
              <a:buNone/>
            </a:pPr>
            <a:r>
              <a:rPr lang="fr-FR" sz="4300" b="1" dirty="0"/>
              <a:t> </a:t>
            </a:r>
            <a:endParaRPr lang="fr-FR" sz="4300" dirty="0"/>
          </a:p>
          <a:p>
            <a:pPr lvl="0"/>
            <a:endParaRPr lang="fr-FR"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232794"/>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217</TotalTime>
  <Words>321</Words>
  <Application>Microsoft Macintosh PowerPoint</Application>
  <PresentationFormat>Grand écran</PresentationFormat>
  <Paragraphs>91</Paragraphs>
  <Slides>10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10</vt:i4>
      </vt:variant>
    </vt:vector>
  </HeadingPairs>
  <TitlesOfParts>
    <vt:vector size="18" baseType="lpstr">
      <vt:lpstr>Arial</vt:lpstr>
      <vt:lpstr>Calibri</vt:lpstr>
      <vt:lpstr>Century Gothic</vt:lpstr>
      <vt:lpstr>Symbol</vt:lpstr>
      <vt:lpstr>Times New Roman</vt:lpstr>
      <vt:lpstr>Wingdings</vt:lpstr>
      <vt:lpstr>Wingdings 3</vt:lpstr>
      <vt:lpstr>Brin</vt:lpstr>
      <vt:lpstr>Le rôle de l’aide-soignant dans l’Evaluation Gériatrique Standardisée</vt:lpstr>
      <vt:lpstr>Pourquoi ce travail ?</vt:lpstr>
      <vt:lpstr>Présentation PowerPoint</vt:lpstr>
      <vt:lpstr>Présentation des 3 questionnaires : </vt:lpstr>
      <vt:lpstr>Questionnaire n°1  </vt:lpstr>
      <vt:lpstr>Questionnaire n°2 </vt:lpstr>
      <vt:lpstr>Questionnaire n°3</vt:lpstr>
      <vt:lpstr>Présentation PowerPoint</vt:lpstr>
      <vt:lpstr>RESULTATS :</vt:lpstr>
      <vt:lpstr>Présentation PowerPoint</vt:lpstr>
    </vt:vector>
  </TitlesOfParts>
  <Company>Hewlett-Packard</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rôle de l’aide-soignant dans l’Evaluation Gériatrique Standardisée</dc:title>
  <dc:creator>leroy</dc:creator>
  <cp:lastModifiedBy>Utilisateur de Microsoft Office</cp:lastModifiedBy>
  <cp:revision>58</cp:revision>
  <dcterms:created xsi:type="dcterms:W3CDTF">2017-11-01T18:20:27Z</dcterms:created>
  <dcterms:modified xsi:type="dcterms:W3CDTF">2018-06-11T20:13:02Z</dcterms:modified>
</cp:coreProperties>
</file>