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9" r:id="rId3"/>
    <p:sldId id="260" r:id="rId4"/>
    <p:sldId id="273" r:id="rId5"/>
    <p:sldId id="274" r:id="rId6"/>
    <p:sldId id="275" r:id="rId7"/>
    <p:sldId id="262" r:id="rId8"/>
    <p:sldId id="258" r:id="rId9"/>
    <p:sldId id="264" r:id="rId10"/>
    <p:sldId id="265" r:id="rId11"/>
    <p:sldId id="263" r:id="rId12"/>
    <p:sldId id="266" r:id="rId13"/>
    <p:sldId id="276" r:id="rId14"/>
    <p:sldId id="277" r:id="rId15"/>
    <p:sldId id="278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CC"/>
    <a:srgbClr val="10F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Style à thème 1 - Accentuation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Style léger 1 - Accentuation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tyle léger 1 - Accentuation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Style léger 1 - Accentuation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e moye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7" autoAdjust="0"/>
    <p:restoredTop sz="94665" autoAdjust="0"/>
  </p:normalViewPr>
  <p:slideViewPr>
    <p:cSldViewPr snapToGrid="0" snapToObjects="1">
      <p:cViewPr>
        <p:scale>
          <a:sx n="103" d="100"/>
          <a:sy n="103" d="100"/>
        </p:scale>
        <p:origin x="-46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BA89E-6EDB-C140-994F-B07FF72508D7}" type="datetimeFigureOut">
              <a:rPr lang="fr-FR" smtClean="0"/>
              <a:t>17/04/13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6117B-ECB9-D140-8E99-00BB6EB76D2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144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285849FF-D098-9D41-9EDC-E14DF4E728FD}" type="slidenum">
              <a:rPr lang="fr-FR" sz="1200">
                <a:latin typeface="Arial" charset="0"/>
              </a:rPr>
              <a:pPr eaLnBrk="1" hangingPunct="1"/>
              <a:t>2</a:t>
            </a:fld>
            <a:endParaRPr lang="fr-FR" sz="1200">
              <a:latin typeface="Arial" charset="0"/>
            </a:endParaRPr>
          </a:p>
        </p:txBody>
      </p:sp>
      <p:sp>
        <p:nvSpPr>
          <p:cNvPr id="1843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12470241-FF1B-4C48-80F3-BA4A0013DF17}" type="slidenum">
              <a:rPr lang="fr-FR" sz="1200">
                <a:latin typeface="Arial" charset="0"/>
              </a:rPr>
              <a:pPr eaLnBrk="1" hangingPunct="1"/>
              <a:t>3</a:t>
            </a:fld>
            <a:endParaRPr lang="fr-FR" sz="1200">
              <a:latin typeface="Arial" charset="0"/>
            </a:endParaRPr>
          </a:p>
        </p:txBody>
      </p:sp>
      <p:sp>
        <p:nvSpPr>
          <p:cNvPr id="2253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6117B-ECB9-D140-8E99-00BB6EB76D2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403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filigr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fr-FR" smtClean="0"/>
              <a:t>Cliquez et modifiez le titre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  <a:prstGeom prst="rect">
            <a:avLst/>
          </a:prstGeo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  <a:prstGeom prst="rect">
            <a:avLst/>
          </a:prstGeo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filigr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us, Haut et b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t>17/04/13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5652" y="149847"/>
            <a:ext cx="8838792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dirty="0" smtClean="0"/>
              <a:t>Cliquez et modifiez le titre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5652" y="1303129"/>
            <a:ext cx="8793186" cy="5334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2000"/>
        </a:spcBef>
        <a:buSzPct val="90000"/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2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hyperlink" Target="http://www.aphjpa.org/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6626" y="149846"/>
            <a:ext cx="8291385" cy="3440789"/>
          </a:xfrm>
        </p:spPr>
        <p:txBody>
          <a:bodyPr/>
          <a:lstStyle/>
          <a:p>
            <a:pPr algn="ctr"/>
            <a:r>
              <a:rPr lang="fr-FR" sz="3200" dirty="0" smtClean="0">
                <a:solidFill>
                  <a:srgbClr val="0000FF"/>
                </a:solidFill>
              </a:rPr>
              <a:t/>
            </a:r>
            <a:br>
              <a:rPr lang="fr-FR" sz="3200" dirty="0" smtClean="0">
                <a:solidFill>
                  <a:srgbClr val="0000FF"/>
                </a:solidFill>
              </a:rPr>
            </a:br>
            <a:r>
              <a:rPr lang="fr-FR" sz="3200" b="1" dirty="0" smtClean="0">
                <a:solidFill>
                  <a:srgbClr val="0000FF"/>
                </a:solidFill>
              </a:rPr>
              <a:t>Évaluation </a:t>
            </a:r>
            <a:r>
              <a:rPr lang="fr-FR" sz="3200" b="1" dirty="0">
                <a:solidFill>
                  <a:srgbClr val="0000FF"/>
                </a:solidFill>
              </a:rPr>
              <a:t>et prise en compte de la </a:t>
            </a:r>
            <a:r>
              <a:rPr lang="fr-FR" sz="3200" b="1" dirty="0" smtClean="0">
                <a:solidFill>
                  <a:srgbClr val="0000FF"/>
                </a:solidFill>
              </a:rPr>
              <a:t>fragilité en </a:t>
            </a:r>
            <a:r>
              <a:rPr lang="fr-FR" sz="3200" b="1" dirty="0" err="1">
                <a:solidFill>
                  <a:srgbClr val="0000FF"/>
                </a:solidFill>
              </a:rPr>
              <a:t>hôpital</a:t>
            </a:r>
            <a:r>
              <a:rPr lang="fr-FR" sz="3200" b="1" dirty="0">
                <a:solidFill>
                  <a:srgbClr val="0000FF"/>
                </a:solidFill>
              </a:rPr>
              <a:t> de jour </a:t>
            </a:r>
            <a:r>
              <a:rPr lang="fr-FR" sz="3200" b="1" dirty="0" smtClean="0">
                <a:solidFill>
                  <a:srgbClr val="0000FF"/>
                </a:solidFill>
              </a:rPr>
              <a:t/>
            </a:r>
            <a:br>
              <a:rPr lang="fr-FR" sz="3200" b="1" dirty="0" smtClean="0">
                <a:solidFill>
                  <a:srgbClr val="0000FF"/>
                </a:solidFill>
              </a:rPr>
            </a:br>
            <a:r>
              <a:rPr lang="fr-FR" sz="3200" dirty="0" smtClean="0">
                <a:solidFill>
                  <a:srgbClr val="0000FF"/>
                </a:solidFill>
              </a:rPr>
              <a:t/>
            </a:r>
            <a:br>
              <a:rPr lang="fr-FR" sz="3200" dirty="0" smtClean="0">
                <a:solidFill>
                  <a:srgbClr val="0000FF"/>
                </a:solidFill>
              </a:rPr>
            </a:br>
            <a:r>
              <a:rPr lang="fr-FR" sz="2400" i="1" dirty="0" smtClean="0"/>
              <a:t>Une enquête sur les pratiques de</a:t>
            </a:r>
            <a:br>
              <a:rPr lang="fr-FR" sz="2400" i="1" dirty="0" smtClean="0"/>
            </a:br>
            <a:r>
              <a:rPr lang="fr-FR" sz="2000" b="1" i="1" dirty="0" smtClean="0"/>
              <a:t> l’Association </a:t>
            </a:r>
            <a:r>
              <a:rPr lang="fr-FR" sz="2000" b="1" i="1" dirty="0"/>
              <a:t>pour la Promotion des </a:t>
            </a:r>
            <a:r>
              <a:rPr lang="fr-FR" sz="2000" b="1" i="1" dirty="0" smtClean="0"/>
              <a:t>Hôpitaux </a:t>
            </a:r>
            <a:r>
              <a:rPr lang="fr-FR" sz="2000" b="1" i="1" dirty="0"/>
              <a:t>de Jour </a:t>
            </a:r>
            <a:r>
              <a:rPr lang="fr-FR" sz="2000" b="1" i="1" dirty="0" smtClean="0"/>
              <a:t/>
            </a:r>
            <a:br>
              <a:rPr lang="fr-FR" sz="2000" b="1" i="1" dirty="0" smtClean="0"/>
            </a:br>
            <a:r>
              <a:rPr lang="fr-FR" sz="2000" b="1" i="1" dirty="0" smtClean="0"/>
              <a:t>pour </a:t>
            </a:r>
            <a:r>
              <a:rPr lang="fr-FR" sz="2000" b="1" i="1" dirty="0"/>
              <a:t>Personnes </a:t>
            </a:r>
            <a:r>
              <a:rPr lang="fr-FR" sz="2000" b="1" i="1" dirty="0" smtClean="0"/>
              <a:t>Agées </a:t>
            </a:r>
            <a:r>
              <a:rPr lang="fr-FR" sz="2000" b="1" i="1" dirty="0"/>
              <a:t/>
            </a:r>
            <a:br>
              <a:rPr lang="fr-FR" sz="2000" b="1" i="1" dirty="0"/>
            </a:br>
            <a:endParaRPr lang="fr-FR" sz="2000" b="1" i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6563" y="4865855"/>
            <a:ext cx="8501448" cy="956766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fr-FR" sz="2000" dirty="0"/>
              <a:t>J-M Michel (Colmar), L </a:t>
            </a:r>
            <a:r>
              <a:rPr lang="fr-FR" sz="2000" dirty="0" err="1" smtClean="0"/>
              <a:t>Volpe</a:t>
            </a:r>
            <a:r>
              <a:rPr lang="fr-FR" sz="2000" dirty="0" smtClean="0"/>
              <a:t>-Gillot </a:t>
            </a:r>
            <a:r>
              <a:rPr lang="fr-FR" sz="2000" dirty="0"/>
              <a:t>(Paris)</a:t>
            </a:r>
            <a:r>
              <a:rPr lang="fr-FR" sz="2000" dirty="0" smtClean="0"/>
              <a:t>, </a:t>
            </a:r>
          </a:p>
          <a:p>
            <a:pPr algn="ctr">
              <a:spcBef>
                <a:spcPts val="0"/>
              </a:spcBef>
            </a:pPr>
            <a:r>
              <a:rPr lang="fr-FR" sz="2000" dirty="0" smtClean="0"/>
              <a:t>F Bonté (Paris), </a:t>
            </a:r>
            <a:r>
              <a:rPr lang="fr-FR" sz="2000" dirty="0"/>
              <a:t>MH </a:t>
            </a:r>
            <a:r>
              <a:rPr lang="fr-FR" sz="2000" dirty="0" smtClean="0"/>
              <a:t>Coste (</a:t>
            </a:r>
            <a:r>
              <a:rPr lang="fr-FR" sz="2000" dirty="0"/>
              <a:t>Lyon)</a:t>
            </a:r>
            <a:r>
              <a:rPr lang="fr-FR" sz="2000" dirty="0" smtClean="0"/>
              <a:t>, D </a:t>
            </a:r>
            <a:r>
              <a:rPr lang="fr-FR" sz="2000" dirty="0" err="1"/>
              <a:t>Strubel</a:t>
            </a:r>
            <a:r>
              <a:rPr lang="fr-FR" sz="2000" dirty="0"/>
              <a:t> (</a:t>
            </a:r>
            <a:r>
              <a:rPr lang="fr-FR" sz="2000" dirty="0" err="1"/>
              <a:t>Nîmes</a:t>
            </a:r>
            <a:r>
              <a:rPr lang="fr-FR" sz="2000" dirty="0" smtClean="0"/>
              <a:t>)</a:t>
            </a:r>
          </a:p>
          <a:p>
            <a:pPr algn="ctr">
              <a:spcBef>
                <a:spcPts val="0"/>
              </a:spcBef>
            </a:pPr>
            <a:endParaRPr lang="fr-FR" sz="2000" dirty="0" smtClean="0"/>
          </a:p>
          <a:p>
            <a:pPr algn="ctr">
              <a:spcBef>
                <a:spcPts val="0"/>
              </a:spcBef>
            </a:pPr>
            <a:r>
              <a:rPr lang="fr-FR" sz="2000" dirty="0" smtClean="0">
                <a:solidFill>
                  <a:srgbClr val="0070C0"/>
                </a:solidFill>
                <a:latin typeface="Arial"/>
                <a:cs typeface="Arial"/>
              </a:rPr>
              <a:t>1</a:t>
            </a:r>
            <a:r>
              <a:rPr lang="fr-FR" sz="2000" baseline="30000" dirty="0" smtClean="0">
                <a:solidFill>
                  <a:srgbClr val="0070C0"/>
                </a:solidFill>
                <a:latin typeface="Arial"/>
                <a:cs typeface="Arial"/>
              </a:rPr>
              <a:t>er</a:t>
            </a:r>
            <a:r>
              <a:rPr lang="fr-FR" sz="2000" dirty="0" smtClean="0">
                <a:solidFill>
                  <a:srgbClr val="0070C0"/>
                </a:solidFill>
                <a:latin typeface="Arial"/>
                <a:cs typeface="Arial"/>
              </a:rPr>
              <a:t> congrès </a:t>
            </a:r>
            <a:r>
              <a:rPr lang="fr-FR" sz="2000" dirty="0">
                <a:solidFill>
                  <a:srgbClr val="0070C0"/>
                </a:solidFill>
                <a:latin typeface="Arial"/>
                <a:cs typeface="Arial"/>
              </a:rPr>
              <a:t>francophone </a:t>
            </a:r>
            <a:r>
              <a:rPr lang="fr-FR" sz="2000" dirty="0" smtClean="0">
                <a:solidFill>
                  <a:srgbClr val="0070C0"/>
                </a:solidFill>
                <a:latin typeface="Arial"/>
                <a:cs typeface="Arial"/>
              </a:rPr>
              <a:t>"Fragilité des Personnes Âgées" </a:t>
            </a:r>
            <a:endParaRPr lang="fr-FR" sz="2000" dirty="0">
              <a:solidFill>
                <a:srgbClr val="0070C0"/>
              </a:solidFill>
              <a:latin typeface="Arial"/>
              <a:cs typeface="Arial"/>
            </a:endParaRPr>
          </a:p>
          <a:p>
            <a:pPr algn="ctr">
              <a:spcBef>
                <a:spcPts val="0"/>
              </a:spcBef>
            </a:pPr>
            <a:r>
              <a:rPr lang="fr-FR" sz="2000" dirty="0" smtClean="0">
                <a:solidFill>
                  <a:schemeClr val="accent4"/>
                </a:solidFill>
                <a:latin typeface="Arial"/>
                <a:cs typeface="Arial"/>
              </a:rPr>
              <a:t>Toulouse 18 avril 2013</a:t>
            </a:r>
            <a:endParaRPr lang="fr-FR" sz="2000" dirty="0">
              <a:solidFill>
                <a:schemeClr val="accent4"/>
              </a:solidFill>
              <a:latin typeface="Arial"/>
              <a:cs typeface="Arial"/>
            </a:endParaRPr>
          </a:p>
          <a:p>
            <a:pPr>
              <a:spcBef>
                <a:spcPts val="0"/>
              </a:spcBef>
            </a:pPr>
            <a:r>
              <a:rPr lang="fr-FR" sz="2000" dirty="0"/>
              <a:t/>
            </a:r>
            <a:br>
              <a:rPr lang="fr-FR" sz="2000" dirty="0"/>
            </a:br>
            <a:endParaRPr lang="fr-FR" sz="2000" dirty="0"/>
          </a:p>
        </p:txBody>
      </p:sp>
      <p:pic>
        <p:nvPicPr>
          <p:cNvPr id="4" name="Image 1" descr="logo_aphjpa_HD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698" y="3404083"/>
            <a:ext cx="2724324" cy="9959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517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5888"/>
            <a:ext cx="8856662" cy="6265862"/>
          </a:xfrm>
        </p:spPr>
        <p:txBody>
          <a:bodyPr>
            <a:normAutofit/>
          </a:bodyPr>
          <a:lstStyle/>
          <a:p>
            <a:pPr algn="ctr" eaLnBrk="1" hangingPunct="1">
              <a:buFont typeface="Wingdings" charset="0"/>
              <a:buNone/>
            </a:pPr>
            <a:r>
              <a:rPr lang="fr-FR" sz="2800" b="1" dirty="0">
                <a:solidFill>
                  <a:srgbClr val="0000FF"/>
                </a:solidFill>
                <a:latin typeface="Arial"/>
                <a:ea typeface="ＭＳ Ｐゴシック" charset="0"/>
                <a:cs typeface="Arial"/>
              </a:rPr>
              <a:t>Association pour la Promotion des Hôpitaux de Jour </a:t>
            </a:r>
            <a:r>
              <a:rPr lang="fr-FR" sz="2800" b="1" dirty="0" smtClean="0">
                <a:solidFill>
                  <a:srgbClr val="0000FF"/>
                </a:solidFill>
                <a:latin typeface="Arial"/>
                <a:ea typeface="ＭＳ Ｐゴシック" charset="0"/>
                <a:cs typeface="Arial"/>
              </a:rPr>
              <a:t>pour </a:t>
            </a:r>
            <a:r>
              <a:rPr lang="fr-FR" sz="2800" b="1" dirty="0">
                <a:solidFill>
                  <a:srgbClr val="0000FF"/>
                </a:solidFill>
                <a:latin typeface="Arial"/>
                <a:ea typeface="ＭＳ Ｐゴシック" charset="0"/>
                <a:cs typeface="Arial"/>
              </a:rPr>
              <a:t>Personnes Âgées</a:t>
            </a:r>
          </a:p>
        </p:txBody>
      </p:sp>
      <p:pic>
        <p:nvPicPr>
          <p:cNvPr id="17410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08975"/>
            <a:ext cx="4637533" cy="34493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4816921" y="1445923"/>
            <a:ext cx="421912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sz="2000" b="1" dirty="0">
                <a:solidFill>
                  <a:srgbClr val="0000FF"/>
                </a:solidFill>
                <a:latin typeface="Arial"/>
                <a:cs typeface="Chalkboard"/>
              </a:rPr>
              <a:t>L’APHJPA</a:t>
            </a:r>
            <a:r>
              <a:rPr lang="fr-FR" sz="2000" b="1" dirty="0">
                <a:latin typeface="Arial"/>
                <a:cs typeface="Chalkboard"/>
              </a:rPr>
              <a:t> </a:t>
            </a:r>
            <a:r>
              <a:rPr lang="fr-FR" sz="2000" b="1" dirty="0" smtClean="0">
                <a:latin typeface="Arial"/>
                <a:cs typeface="Chalkboard"/>
              </a:rPr>
              <a:t>fédère :</a:t>
            </a:r>
            <a:endParaRPr lang="fr-FR" sz="2400" b="1" dirty="0">
              <a:latin typeface="Arial"/>
              <a:cs typeface="Chalkboard"/>
            </a:endParaRPr>
          </a:p>
          <a:p>
            <a:pPr marL="342900" indent="-342900">
              <a:buFontTx/>
              <a:buChar char="-"/>
              <a:defRPr/>
            </a:pPr>
            <a:r>
              <a:rPr lang="fr-FR" sz="2000" b="1" dirty="0">
                <a:latin typeface="Arial"/>
                <a:cs typeface="Chalkboard"/>
              </a:rPr>
              <a:t>194 hôpitaux de jour</a:t>
            </a:r>
          </a:p>
          <a:p>
            <a:pPr marL="342900" indent="-342900">
              <a:buFontTx/>
              <a:buChar char="-"/>
              <a:defRPr/>
            </a:pPr>
            <a:r>
              <a:rPr lang="fr-FR" sz="2000" b="1" dirty="0">
                <a:latin typeface="Arial"/>
                <a:cs typeface="Chalkboard"/>
              </a:rPr>
              <a:t>a</a:t>
            </a:r>
            <a:r>
              <a:rPr lang="fr-FR" sz="2000" b="1" dirty="0" smtClean="0">
                <a:latin typeface="Arial"/>
                <a:cs typeface="Chalkboard"/>
              </a:rPr>
              <a:t>ctivités</a:t>
            </a:r>
          </a:p>
          <a:p>
            <a:pPr lvl="1">
              <a:defRPr/>
            </a:pPr>
            <a:r>
              <a:rPr lang="fr-FR" sz="2000" dirty="0" smtClean="0">
                <a:latin typeface="Arial"/>
                <a:cs typeface="Chalkboard"/>
              </a:rPr>
              <a:t>MCO</a:t>
            </a:r>
            <a:r>
              <a:rPr lang="fr-FR" sz="2000" dirty="0">
                <a:latin typeface="Arial"/>
                <a:cs typeface="Chalkboard"/>
              </a:rPr>
              <a:t>, SSR, mixte, </a:t>
            </a:r>
            <a:r>
              <a:rPr lang="fr-FR" sz="2000" dirty="0" err="1" smtClean="0">
                <a:latin typeface="Arial"/>
                <a:cs typeface="Chalkboard"/>
              </a:rPr>
              <a:t>géronto</a:t>
            </a:r>
            <a:r>
              <a:rPr lang="fr-FR" sz="2000" dirty="0" smtClean="0">
                <a:latin typeface="Arial"/>
                <a:cs typeface="Chalkboard"/>
              </a:rPr>
              <a:t>-psychiatrique</a:t>
            </a:r>
            <a:endParaRPr lang="fr-FR" sz="2000" dirty="0">
              <a:latin typeface="Arial"/>
              <a:cs typeface="Chalkboard"/>
            </a:endParaRPr>
          </a:p>
          <a:p>
            <a:pPr marL="342900" indent="-342900">
              <a:buFontTx/>
              <a:buChar char="-"/>
              <a:defRPr/>
            </a:pPr>
            <a:r>
              <a:rPr lang="fr-FR" sz="2000" b="1" dirty="0">
                <a:latin typeface="Arial"/>
                <a:cs typeface="Chalkboard"/>
              </a:rPr>
              <a:t>&gt; 1800 places</a:t>
            </a:r>
          </a:p>
          <a:p>
            <a:pPr marL="342900" indent="-342900">
              <a:buFontTx/>
              <a:buChar char="-"/>
              <a:defRPr/>
            </a:pPr>
            <a:r>
              <a:rPr lang="fr-FR" sz="2000" b="1" dirty="0">
                <a:latin typeface="Arial"/>
                <a:cs typeface="Chalkboard"/>
              </a:rPr>
              <a:t>&gt; 40.000 patients pris en charge chaque </a:t>
            </a:r>
            <a:r>
              <a:rPr lang="fr-FR" sz="2000" b="1" dirty="0" smtClean="0">
                <a:latin typeface="Arial"/>
                <a:cs typeface="Chalkboard"/>
              </a:rPr>
              <a:t>année</a:t>
            </a:r>
          </a:p>
          <a:p>
            <a:pPr marL="342900" indent="-342900">
              <a:buFontTx/>
              <a:buChar char="-"/>
              <a:defRPr/>
            </a:pPr>
            <a:endParaRPr lang="fr-FR" sz="2000" b="1" dirty="0">
              <a:latin typeface="Arial"/>
              <a:cs typeface="Chalkboard"/>
            </a:endParaRPr>
          </a:p>
          <a:p>
            <a:pPr marL="342900" indent="-342900">
              <a:buFontTx/>
              <a:buChar char="-"/>
              <a:defRPr/>
            </a:pPr>
            <a:r>
              <a:rPr lang="fr-FR" sz="2000" b="1" dirty="0" smtClean="0">
                <a:solidFill>
                  <a:srgbClr val="0000FF"/>
                </a:solidFill>
                <a:latin typeface="Arial"/>
                <a:cs typeface="Chalkboard"/>
              </a:rPr>
              <a:t>Un site : </a:t>
            </a:r>
            <a:r>
              <a:rPr lang="fr-FR" sz="2000" b="1" u="sng" dirty="0" smtClean="0">
                <a:solidFill>
                  <a:srgbClr val="800000"/>
                </a:solidFill>
                <a:latin typeface="Arial"/>
                <a:cs typeface="Chalkboard"/>
                <a:hlinkClick r:id="rId4"/>
              </a:rPr>
              <a:t>www.aphjpa.org</a:t>
            </a:r>
            <a:endParaRPr lang="fr-FR" sz="2000" b="1" u="sng" dirty="0" smtClean="0">
              <a:solidFill>
                <a:srgbClr val="800000"/>
              </a:solidFill>
              <a:latin typeface="Arial"/>
              <a:cs typeface="Chalkboard"/>
            </a:endParaRPr>
          </a:p>
          <a:p>
            <a:pPr marL="342900" indent="-342900">
              <a:buFontTx/>
              <a:buChar char="-"/>
              <a:defRPr/>
            </a:pPr>
            <a:r>
              <a:rPr lang="fr-FR" sz="2000" b="1" dirty="0" smtClean="0">
                <a:solidFill>
                  <a:srgbClr val="0000FF"/>
                </a:solidFill>
                <a:latin typeface="Arial"/>
                <a:cs typeface="Chalkboard"/>
              </a:rPr>
              <a:t>Un congrès annuel</a:t>
            </a:r>
            <a:endParaRPr lang="fr-FR" sz="2000" b="1" dirty="0">
              <a:solidFill>
                <a:srgbClr val="0000FF"/>
              </a:solidFill>
              <a:latin typeface="Arial"/>
              <a:cs typeface="Chalkboard"/>
            </a:endParaRPr>
          </a:p>
          <a:p>
            <a:pPr marL="342900" indent="-342900">
              <a:buFontTx/>
              <a:buChar char="-"/>
              <a:defRPr/>
            </a:pPr>
            <a:endParaRPr lang="fr-FR" sz="2000" b="1" dirty="0">
              <a:latin typeface="Arial"/>
              <a:cs typeface="Chalkboard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95288" y="4958344"/>
            <a:ext cx="7993062" cy="169277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000" b="1" dirty="0">
                <a:solidFill>
                  <a:srgbClr val="0000FF"/>
                </a:solidFill>
                <a:latin typeface="Arial"/>
                <a:cs typeface="Arial"/>
              </a:rPr>
              <a:t>Vocation triple</a:t>
            </a:r>
          </a:p>
          <a:p>
            <a:pPr marL="342900" indent="-342900">
              <a:buFontTx/>
              <a:buChar char="-"/>
              <a:defRPr/>
            </a:pPr>
            <a:r>
              <a:rPr lang="fr-FR" sz="2000" dirty="0">
                <a:latin typeface="Arial"/>
                <a:cs typeface="Arial"/>
              </a:rPr>
              <a:t>Promotion de la place des </a:t>
            </a:r>
            <a:r>
              <a:rPr lang="fr-FR" sz="2000" dirty="0" err="1">
                <a:latin typeface="Arial"/>
                <a:cs typeface="Arial"/>
              </a:rPr>
              <a:t>HdJ</a:t>
            </a:r>
            <a:r>
              <a:rPr lang="fr-FR" sz="2000" dirty="0">
                <a:latin typeface="Arial"/>
                <a:cs typeface="Arial"/>
              </a:rPr>
              <a:t> dans le tissu sanitaire</a:t>
            </a:r>
          </a:p>
          <a:p>
            <a:pPr marL="342900" indent="-342900">
              <a:buFontTx/>
              <a:buChar char="-"/>
              <a:defRPr/>
            </a:pPr>
            <a:r>
              <a:rPr lang="fr-FR" sz="2000" dirty="0" smtClean="0">
                <a:latin typeface="Arial"/>
                <a:cs typeface="Arial"/>
              </a:rPr>
              <a:t>Organisation de formations à destination des professionnels intervenant en HDJ</a:t>
            </a:r>
            <a:endParaRPr lang="fr-FR" sz="2000" dirty="0">
              <a:latin typeface="Arial"/>
              <a:cs typeface="Arial"/>
            </a:endParaRPr>
          </a:p>
          <a:p>
            <a:pPr marL="342900" indent="-342900">
              <a:buFontTx/>
              <a:buChar char="-"/>
              <a:defRPr/>
            </a:pPr>
            <a:r>
              <a:rPr lang="fr-FR" sz="2000" dirty="0" smtClean="0">
                <a:latin typeface="Arial"/>
                <a:cs typeface="Arial"/>
              </a:rPr>
              <a:t>Implication </a:t>
            </a:r>
            <a:r>
              <a:rPr lang="fr-FR" sz="2000" dirty="0">
                <a:latin typeface="Arial"/>
                <a:cs typeface="Arial"/>
              </a:rPr>
              <a:t>dans les projets de recherche clinique</a:t>
            </a:r>
          </a:p>
        </p:txBody>
      </p:sp>
    </p:spTree>
    <p:extLst>
      <p:ext uri="{BB962C8B-B14F-4D97-AF65-F5344CB8AC3E}">
        <p14:creationId xmlns:p14="http://schemas.microsoft.com/office/powerpoint/2010/main" val="173111708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"/>
            <a:ext cx="8900126" cy="6646460"/>
          </a:xfrm>
        </p:spPr>
        <p:txBody>
          <a:bodyPr>
            <a:normAutofit/>
          </a:bodyPr>
          <a:lstStyle/>
          <a:p>
            <a:pPr algn="ctr" eaLnBrk="1" hangingPunct="1">
              <a:buFont typeface="Wingdings" charset="0"/>
              <a:buNone/>
            </a:pPr>
            <a:r>
              <a:rPr lang="fr-FR" sz="2800" b="1" dirty="0" smtClean="0">
                <a:solidFill>
                  <a:srgbClr val="0000FF"/>
                </a:solidFill>
                <a:latin typeface="Arial"/>
                <a:ea typeface="ＭＳ Ｐゴシック" charset="0"/>
                <a:cs typeface="Chalkboard" charset="0"/>
              </a:rPr>
              <a:t>L'HDJ : une interface dynamique entre la filière sanitaire gériatrique et la filière médico-sociale</a:t>
            </a:r>
            <a:endParaRPr lang="fr-FR" sz="2800" b="1" dirty="0">
              <a:solidFill>
                <a:srgbClr val="0000FF"/>
              </a:solidFill>
              <a:latin typeface="Arial"/>
              <a:ea typeface="ＭＳ Ｐゴシック" charset="0"/>
              <a:cs typeface="Chalkboard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6299200" y="1430163"/>
            <a:ext cx="1135598" cy="6466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M.C.O.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6299200" y="2277269"/>
            <a:ext cx="1804410" cy="73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Médecine gériatrique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7573266" y="1644983"/>
            <a:ext cx="1152525" cy="4798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S.S.R.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6299200" y="3183126"/>
            <a:ext cx="1441450" cy="431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Urgences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764274" y="4692653"/>
            <a:ext cx="1693609" cy="7921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Prestataires </a:t>
            </a:r>
            <a:endParaRPr lang="fr-FR" sz="2000" dirty="0" smtClean="0">
              <a:latin typeface="+mj-lt"/>
            </a:endParaRPr>
          </a:p>
          <a:p>
            <a:pPr algn="ctr">
              <a:defRPr/>
            </a:pPr>
            <a:r>
              <a:rPr lang="fr-FR" sz="2000" dirty="0" smtClean="0">
                <a:latin typeface="+mj-lt"/>
              </a:rPr>
              <a:t>à </a:t>
            </a:r>
            <a:r>
              <a:rPr lang="fr-FR" sz="2000" dirty="0">
                <a:latin typeface="+mj-lt"/>
              </a:rPr>
              <a:t>domicile</a:t>
            </a:r>
          </a:p>
        </p:txBody>
      </p:sp>
      <p:sp>
        <p:nvSpPr>
          <p:cNvPr id="15" name="Rectangle 14"/>
          <p:cNvSpPr/>
          <p:nvPr/>
        </p:nvSpPr>
        <p:spPr bwMode="auto">
          <a:xfrm>
            <a:off x="297296" y="3015951"/>
            <a:ext cx="2160588" cy="5048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fr-FR" sz="2000" dirty="0">
                <a:latin typeface="+mj-lt"/>
              </a:rPr>
              <a:t>Accueil de Jour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5911273" y="3947969"/>
            <a:ext cx="2609273" cy="845704"/>
          </a:xfrm>
          <a:prstGeom prst="rect">
            <a:avLst/>
          </a:prstGeom>
          <a:solidFill>
            <a:srgbClr val="F0F1E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400" dirty="0">
                <a:latin typeface="+mj-lt"/>
              </a:rPr>
              <a:t>Médecin </a:t>
            </a:r>
            <a:r>
              <a:rPr lang="fr-FR" sz="2400" dirty="0" smtClean="0">
                <a:latin typeface="+mj-lt"/>
              </a:rPr>
              <a:t>traitant</a:t>
            </a:r>
            <a:endParaRPr lang="fr-FR" sz="2400" dirty="0">
              <a:latin typeface="+mj-lt"/>
            </a:endParaRPr>
          </a:p>
          <a:p>
            <a:pPr algn="ctr">
              <a:defRPr/>
            </a:pPr>
            <a:r>
              <a:rPr lang="fr-FR" sz="2000" dirty="0" smtClean="0">
                <a:latin typeface="+mj-lt"/>
              </a:rPr>
              <a:t>Maisons de santé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3635375" y="1077959"/>
            <a:ext cx="2275898" cy="9631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Consultations </a:t>
            </a:r>
            <a:r>
              <a:rPr lang="fr-FR" sz="2000" dirty="0" smtClean="0">
                <a:latin typeface="+mj-lt"/>
              </a:rPr>
              <a:t>gériatriques, mémoire...</a:t>
            </a:r>
            <a:endParaRPr lang="fr-FR" sz="1400" dirty="0"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6648882" y="4997024"/>
            <a:ext cx="1871663" cy="792162"/>
          </a:xfrm>
          <a:prstGeom prst="rect">
            <a:avLst/>
          </a:prstGeom>
          <a:solidFill>
            <a:srgbClr val="F0F1E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 smtClean="0">
                <a:latin typeface="+mj-lt"/>
              </a:rPr>
              <a:t>Médecins spécialistes</a:t>
            </a:r>
            <a:endParaRPr lang="fr-FR" sz="2000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2268538" y="1628775"/>
            <a:ext cx="1223962" cy="568325"/>
          </a:xfrm>
          <a:prstGeom prst="rect">
            <a:avLst/>
          </a:prstGeom>
          <a:solidFill>
            <a:srgbClr val="C4781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M.A.I.A.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107950" y="2006311"/>
            <a:ext cx="2110762" cy="719138"/>
          </a:xfrm>
          <a:prstGeom prst="rect">
            <a:avLst/>
          </a:prstGeom>
          <a:solidFill>
            <a:schemeClr val="accent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Réseau gérontologique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368733" y="3726295"/>
            <a:ext cx="2216703" cy="72620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 smtClean="0">
                <a:latin typeface="+mj-lt"/>
              </a:rPr>
              <a:t>CLIC, Pôles gérontologiques</a:t>
            </a:r>
            <a:endParaRPr lang="fr-FR" sz="2000" dirty="0"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172893" y="4080164"/>
            <a:ext cx="2214793" cy="7135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 smtClean="0">
                <a:latin typeface="+mj-lt"/>
              </a:rPr>
              <a:t>Unités mobiles de gériatrie</a:t>
            </a:r>
            <a:endParaRPr lang="fr-FR" sz="2000" dirty="0">
              <a:latin typeface="+mj-lt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4202059" y="5014120"/>
            <a:ext cx="1908129" cy="10080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IDE libéraux</a:t>
            </a:r>
          </a:p>
          <a:p>
            <a:pPr algn="ctr">
              <a:defRPr/>
            </a:pPr>
            <a:r>
              <a:rPr lang="fr-FR" sz="2000" dirty="0" smtClean="0">
                <a:latin typeface="+mj-lt"/>
              </a:rPr>
              <a:t>SSIAD</a:t>
            </a:r>
          </a:p>
          <a:p>
            <a:pPr algn="ctr">
              <a:defRPr/>
            </a:pPr>
            <a:r>
              <a:rPr lang="fr-FR" sz="2000" dirty="0" smtClean="0">
                <a:latin typeface="+mj-lt"/>
              </a:rPr>
              <a:t>Kiné…</a:t>
            </a:r>
            <a:endParaRPr lang="fr-FR" sz="2000" dirty="0"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669242" y="5624512"/>
            <a:ext cx="2089150" cy="50482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fr-FR" sz="2000" dirty="0">
                <a:latin typeface="+mj-lt"/>
              </a:rPr>
              <a:t>Associations</a:t>
            </a:r>
          </a:p>
        </p:txBody>
      </p:sp>
      <p:sp>
        <p:nvSpPr>
          <p:cNvPr id="28" name="Rectangle à coins arrondis 27"/>
          <p:cNvSpPr/>
          <p:nvPr/>
        </p:nvSpPr>
        <p:spPr bwMode="auto">
          <a:xfrm>
            <a:off x="3132137" y="2636838"/>
            <a:ext cx="2525135" cy="576262"/>
          </a:xfrm>
          <a:prstGeom prst="roundRect">
            <a:avLst/>
          </a:prstGeom>
          <a:solidFill>
            <a:srgbClr val="10F5D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r>
              <a:rPr lang="fr-FR" sz="2400" dirty="0">
                <a:latin typeface="+mj-lt"/>
              </a:rPr>
              <a:t>Hôpital de Jour</a:t>
            </a:r>
          </a:p>
        </p:txBody>
      </p:sp>
      <p:sp>
        <p:nvSpPr>
          <p:cNvPr id="21529" name="Double flèche horizontale 30"/>
          <p:cNvSpPr>
            <a:spLocks noChangeArrowheads="1"/>
          </p:cNvSpPr>
          <p:nvPr/>
        </p:nvSpPr>
        <p:spPr bwMode="auto">
          <a:xfrm rot="1470691">
            <a:off x="2227247" y="2377286"/>
            <a:ext cx="973138" cy="428625"/>
          </a:xfrm>
          <a:prstGeom prst="leftRightArrow">
            <a:avLst>
              <a:gd name="adj1" fmla="val 40204"/>
              <a:gd name="adj2" fmla="val 4995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fr-FR"/>
          </a:p>
        </p:txBody>
      </p:sp>
      <p:sp>
        <p:nvSpPr>
          <p:cNvPr id="21530" name="Double flèche horizontale 35"/>
          <p:cNvSpPr>
            <a:spLocks noChangeArrowheads="1"/>
          </p:cNvSpPr>
          <p:nvPr/>
        </p:nvSpPr>
        <p:spPr bwMode="auto">
          <a:xfrm rot="-2295795">
            <a:off x="2761236" y="3349799"/>
            <a:ext cx="900113" cy="403225"/>
          </a:xfrm>
          <a:prstGeom prst="leftRightArrow">
            <a:avLst>
              <a:gd name="adj1" fmla="val 40204"/>
              <a:gd name="adj2" fmla="val 5002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fr-FR"/>
          </a:p>
        </p:txBody>
      </p:sp>
      <p:sp>
        <p:nvSpPr>
          <p:cNvPr id="21531" name="Double flèche horizontale 36"/>
          <p:cNvSpPr>
            <a:spLocks noChangeArrowheads="1"/>
          </p:cNvSpPr>
          <p:nvPr/>
        </p:nvSpPr>
        <p:spPr bwMode="auto">
          <a:xfrm rot="-5847660">
            <a:off x="4237832" y="3436625"/>
            <a:ext cx="865187" cy="403225"/>
          </a:xfrm>
          <a:prstGeom prst="leftRightArrow">
            <a:avLst>
              <a:gd name="adj1" fmla="val 40204"/>
              <a:gd name="adj2" fmla="val 4994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fr-FR"/>
          </a:p>
        </p:txBody>
      </p:sp>
      <p:sp>
        <p:nvSpPr>
          <p:cNvPr id="21532" name="Double flèche horizontale 37"/>
          <p:cNvSpPr>
            <a:spLocks noChangeArrowheads="1"/>
          </p:cNvSpPr>
          <p:nvPr/>
        </p:nvSpPr>
        <p:spPr bwMode="auto">
          <a:xfrm rot="-9098854">
            <a:off x="5077676" y="3427748"/>
            <a:ext cx="1015667" cy="403225"/>
          </a:xfrm>
          <a:prstGeom prst="leftRightArrow">
            <a:avLst>
              <a:gd name="adj1" fmla="val 40204"/>
              <a:gd name="adj2" fmla="val 4987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fr-FR"/>
          </a:p>
        </p:txBody>
      </p:sp>
      <p:sp>
        <p:nvSpPr>
          <p:cNvPr id="21533" name="Double flèche horizontale 38"/>
          <p:cNvSpPr>
            <a:spLocks noChangeArrowheads="1"/>
          </p:cNvSpPr>
          <p:nvPr/>
        </p:nvSpPr>
        <p:spPr bwMode="auto">
          <a:xfrm rot="8797577">
            <a:off x="5608979" y="2349136"/>
            <a:ext cx="681754" cy="401638"/>
          </a:xfrm>
          <a:prstGeom prst="leftRightArrow">
            <a:avLst>
              <a:gd name="adj1" fmla="val 40204"/>
              <a:gd name="adj2" fmla="val 5020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fr-FR"/>
          </a:p>
        </p:txBody>
      </p:sp>
      <p:sp>
        <p:nvSpPr>
          <p:cNvPr id="21534" name="Double flèche horizontale 39"/>
          <p:cNvSpPr>
            <a:spLocks noChangeArrowheads="1"/>
          </p:cNvSpPr>
          <p:nvPr/>
        </p:nvSpPr>
        <p:spPr bwMode="auto">
          <a:xfrm rot="5400000">
            <a:off x="4373563" y="2121383"/>
            <a:ext cx="511175" cy="403225"/>
          </a:xfrm>
          <a:prstGeom prst="leftRightArrow">
            <a:avLst>
              <a:gd name="adj1" fmla="val 40204"/>
              <a:gd name="adj2" fmla="val 4997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fr-FR"/>
          </a:p>
        </p:txBody>
      </p:sp>
      <p:sp>
        <p:nvSpPr>
          <p:cNvPr id="27" name="Rectangle 26"/>
          <p:cNvSpPr/>
          <p:nvPr/>
        </p:nvSpPr>
        <p:spPr bwMode="auto">
          <a:xfrm>
            <a:off x="7573266" y="1095624"/>
            <a:ext cx="1024989" cy="4238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/>
            <a:r>
              <a:rPr lang="fr-FR" sz="2000" dirty="0"/>
              <a:t>UCC</a:t>
            </a:r>
          </a:p>
        </p:txBody>
      </p:sp>
    </p:spTree>
    <p:extLst>
      <p:ext uri="{BB962C8B-B14F-4D97-AF65-F5344CB8AC3E}">
        <p14:creationId xmlns:p14="http://schemas.microsoft.com/office/powerpoint/2010/main" val="87867959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" y="11490"/>
            <a:ext cx="9143998" cy="951977"/>
          </a:xfrm>
        </p:spPr>
        <p:txBody>
          <a:bodyPr anchor="t"/>
          <a:lstStyle/>
          <a:p>
            <a:pPr algn="ctr"/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Prévention en Hôpital de Jour:</a:t>
            </a:r>
            <a:r>
              <a:rPr lang="fr-FR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comment communiquer ? </a:t>
            </a:r>
            <a:r>
              <a:rPr lang="fr-FR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Congrès </a:t>
            </a:r>
            <a:r>
              <a:rPr lang="fr-FR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APHJPA, </a:t>
            </a:r>
            <a:r>
              <a:rPr lang="fr-FR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Colmar 2004</a:t>
            </a:r>
            <a:r>
              <a:rPr lang="fr-FR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fr-FR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endParaRPr lang="fr-FR" sz="200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255093" y="963467"/>
            <a:ext cx="5736274" cy="535629"/>
          </a:xfrm>
        </p:spPr>
        <p:txBody>
          <a:bodyPr>
            <a:normAutofit/>
          </a:bodyPr>
          <a:lstStyle/>
          <a:p>
            <a:r>
              <a:rPr lang="fr-FR" sz="2600" b="1" dirty="0">
                <a:solidFill>
                  <a:srgbClr val="800000"/>
                </a:solidFill>
                <a:latin typeface="Arial"/>
                <a:cs typeface="Arial"/>
              </a:rPr>
              <a:t>Hôpital de </a:t>
            </a:r>
            <a:r>
              <a:rPr lang="fr-FR" sz="2600" b="1" dirty="0" smtClean="0">
                <a:solidFill>
                  <a:srgbClr val="800000"/>
                </a:solidFill>
                <a:latin typeface="Arial"/>
                <a:cs typeface="Arial"/>
              </a:rPr>
              <a:t>Jour</a:t>
            </a:r>
            <a:r>
              <a:rPr lang="fr-FR" sz="2600" b="1" dirty="0">
                <a:solidFill>
                  <a:srgbClr val="800000"/>
                </a:solidFill>
                <a:latin typeface="Arial"/>
                <a:cs typeface="Arial"/>
              </a:rPr>
              <a:t>, lieu de </a:t>
            </a:r>
            <a:r>
              <a:rPr lang="fr-FR" sz="2600" b="1" dirty="0" smtClean="0">
                <a:solidFill>
                  <a:srgbClr val="800000"/>
                </a:solidFill>
                <a:latin typeface="Arial"/>
                <a:cs typeface="Arial"/>
              </a:rPr>
              <a:t>prévention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2"/>
          </p:nvPr>
        </p:nvSpPr>
        <p:spPr>
          <a:xfrm>
            <a:off x="107504" y="1556792"/>
            <a:ext cx="4523152" cy="5171554"/>
          </a:xfrm>
          <a:solidFill>
            <a:schemeClr val="tx2">
              <a:lumMod val="20000"/>
              <a:lumOff val="80000"/>
            </a:schemeClr>
          </a:solidFill>
        </p:spPr>
        <p:txBody>
          <a:bodyPr anchor="t">
            <a:normAutofit fontScale="700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fr-FR" sz="2900" b="1" dirty="0" smtClean="0"/>
              <a:t>Approche </a:t>
            </a:r>
            <a:r>
              <a:rPr lang="fr-FR" sz="2900" b="1" dirty="0"/>
              <a:t>gérontologique </a:t>
            </a:r>
            <a:endParaRPr lang="fr-FR" sz="2900" b="1" dirty="0" smtClean="0"/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fr-FR" sz="2900" b="1" dirty="0" smtClean="0"/>
              <a:t>(</a:t>
            </a:r>
            <a:r>
              <a:rPr lang="fr-FR" sz="2900" b="1" dirty="0"/>
              <a:t>stratégies préventives</a:t>
            </a:r>
            <a:r>
              <a:rPr lang="fr-FR" sz="2900" b="1" dirty="0" smtClean="0"/>
              <a:t>)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fr-FR" sz="2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fr-FR" sz="2600" dirty="0" smtClean="0"/>
              <a:t>• </a:t>
            </a:r>
            <a:r>
              <a:rPr lang="fr-FR" sz="2600" dirty="0" smtClean="0">
                <a:solidFill>
                  <a:srgbClr val="0000FF"/>
                </a:solidFill>
              </a:rPr>
              <a:t>Prévention globale (retraite</a:t>
            </a:r>
            <a:r>
              <a:rPr lang="fr-FR" sz="2600" dirty="0">
                <a:solidFill>
                  <a:srgbClr val="0000FF"/>
                </a:solidFill>
              </a:rPr>
              <a:t>) </a:t>
            </a:r>
            <a:endParaRPr lang="fr-FR" sz="2600" dirty="0" smtClean="0">
              <a:solidFill>
                <a:srgbClr val="0000FF"/>
              </a:solidFill>
            </a:endParaRP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dirty="0" smtClean="0"/>
              <a:t>Ex : </a:t>
            </a:r>
            <a:r>
              <a:rPr lang="fr-FR" dirty="0"/>
              <a:t>programme " bien vieillir </a:t>
            </a:r>
            <a:r>
              <a:rPr lang="fr-FR" dirty="0" smtClean="0"/>
              <a:t>", </a:t>
            </a:r>
            <a:r>
              <a:rPr lang="fr-FR" dirty="0"/>
              <a:t>exercice physique, nutrition, </a:t>
            </a:r>
            <a:r>
              <a:rPr lang="fr-FR" dirty="0" smtClean="0"/>
              <a:t>alcool</a:t>
            </a:r>
            <a:r>
              <a:rPr lang="fr-FR" dirty="0"/>
              <a:t>, tabac, sommeil, </a:t>
            </a:r>
            <a:r>
              <a:rPr lang="fr-FR" dirty="0" smtClean="0"/>
              <a:t>médicaments</a:t>
            </a:r>
            <a:endParaRPr lang="fr-FR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fr-FR" sz="2600" dirty="0" smtClean="0"/>
              <a:t>•</a:t>
            </a:r>
            <a:r>
              <a:rPr lang="fr-FR" dirty="0" smtClean="0"/>
              <a:t> </a:t>
            </a:r>
            <a:r>
              <a:rPr lang="fr-FR" sz="2600" dirty="0">
                <a:solidFill>
                  <a:srgbClr val="0000FF"/>
                </a:solidFill>
              </a:rPr>
              <a:t>P</a:t>
            </a:r>
            <a:r>
              <a:rPr lang="fr-FR" sz="2600" dirty="0" smtClean="0">
                <a:solidFill>
                  <a:srgbClr val="0000FF"/>
                </a:solidFill>
              </a:rPr>
              <a:t>révention </a:t>
            </a:r>
            <a:r>
              <a:rPr lang="fr-FR" sz="2600" dirty="0">
                <a:solidFill>
                  <a:srgbClr val="0000FF"/>
                </a:solidFill>
              </a:rPr>
              <a:t>ciblée sur un organe ou une </a:t>
            </a:r>
            <a:r>
              <a:rPr lang="fr-FR" sz="2600" dirty="0" smtClean="0">
                <a:solidFill>
                  <a:srgbClr val="0000FF"/>
                </a:solidFill>
              </a:rPr>
              <a:t>fonction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dirty="0"/>
              <a:t>E</a:t>
            </a:r>
            <a:r>
              <a:rPr lang="fr-FR" dirty="0" smtClean="0"/>
              <a:t>x : 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dirty="0" smtClean="0"/>
              <a:t>maladies </a:t>
            </a:r>
            <a:r>
              <a:rPr lang="fr-FR" dirty="0"/>
              <a:t>cardio-vasculaires / AVC, D</a:t>
            </a:r>
            <a:r>
              <a:rPr lang="fr-FR" dirty="0" smtClean="0"/>
              <a:t> vasculaire, </a:t>
            </a:r>
            <a:r>
              <a:rPr lang="fr-FR" dirty="0"/>
              <a:t>ostéoporose / risque </a:t>
            </a:r>
            <a:r>
              <a:rPr lang="fr-FR" dirty="0" err="1" smtClean="0"/>
              <a:t>fracturaire</a:t>
            </a:r>
            <a:r>
              <a:rPr lang="fr-FR" dirty="0"/>
              <a:t>,</a:t>
            </a:r>
            <a:r>
              <a:rPr lang="fr-FR" dirty="0" smtClean="0"/>
              <a:t> 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dirty="0" err="1" smtClean="0"/>
              <a:t>tb</a:t>
            </a:r>
            <a:r>
              <a:rPr lang="fr-FR" dirty="0" smtClean="0"/>
              <a:t> </a:t>
            </a:r>
            <a:r>
              <a:rPr lang="fr-FR" dirty="0"/>
              <a:t>marche - équilibre / </a:t>
            </a:r>
            <a:r>
              <a:rPr lang="fr-FR" dirty="0" smtClean="0"/>
              <a:t>chutes/ </a:t>
            </a:r>
            <a:r>
              <a:rPr lang="fr-FR" dirty="0"/>
              <a:t>fracture, </a:t>
            </a:r>
            <a:endParaRPr lang="fr-FR" dirty="0" smtClean="0"/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dirty="0" err="1" smtClean="0"/>
              <a:t>tb</a:t>
            </a:r>
            <a:r>
              <a:rPr lang="fr-FR" dirty="0" smtClean="0"/>
              <a:t> </a:t>
            </a:r>
            <a:r>
              <a:rPr lang="fr-FR" dirty="0"/>
              <a:t>vésico-sphinctériens / </a:t>
            </a:r>
            <a:r>
              <a:rPr lang="fr-FR" dirty="0" smtClean="0"/>
              <a:t>incontinence, 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dirty="0" err="1" smtClean="0"/>
              <a:t>tb</a:t>
            </a:r>
            <a:r>
              <a:rPr lang="fr-FR" dirty="0" smtClean="0"/>
              <a:t> </a:t>
            </a:r>
            <a:r>
              <a:rPr lang="fr-FR" dirty="0"/>
              <a:t>sensoriels </a:t>
            </a:r>
            <a:r>
              <a:rPr lang="fr-FR" dirty="0" smtClean="0"/>
              <a:t>/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FR" dirty="0" smtClean="0"/>
              <a:t>isolement</a:t>
            </a:r>
            <a:r>
              <a:rPr lang="fr-FR" dirty="0"/>
              <a:t>, dépression, </a:t>
            </a:r>
            <a:r>
              <a:rPr lang="fr-FR" dirty="0" smtClean="0"/>
              <a:t>dépendance</a:t>
            </a:r>
            <a:r>
              <a:rPr lang="fr-FR" dirty="0"/>
              <a:t>, …</a:t>
            </a:r>
            <a:r>
              <a:rPr lang="fr-FR" dirty="0" smtClean="0"/>
              <a:t> </a:t>
            </a:r>
            <a:endParaRPr lang="fr-FR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fr-FR" sz="2600" dirty="0"/>
              <a:t>•</a:t>
            </a:r>
            <a:r>
              <a:rPr lang="fr-FR" dirty="0"/>
              <a:t> </a:t>
            </a:r>
            <a:r>
              <a:rPr lang="fr-FR" sz="2600" dirty="0">
                <a:solidFill>
                  <a:schemeClr val="accent1"/>
                </a:solidFill>
              </a:rPr>
              <a:t>P</a:t>
            </a:r>
            <a:r>
              <a:rPr lang="fr-FR" sz="2600" dirty="0" smtClean="0">
                <a:solidFill>
                  <a:schemeClr val="accent1"/>
                </a:solidFill>
              </a:rPr>
              <a:t>révention </a:t>
            </a:r>
            <a:r>
              <a:rPr lang="fr-FR" sz="2600" dirty="0">
                <a:solidFill>
                  <a:schemeClr val="accent1"/>
                </a:solidFill>
              </a:rPr>
              <a:t>ciblée sur l’autonomie, fragilités de la PA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fr-FR" sz="2600" dirty="0"/>
              <a:t>• </a:t>
            </a:r>
            <a:r>
              <a:rPr lang="fr-FR" sz="2600" dirty="0">
                <a:solidFill>
                  <a:srgbClr val="0000FF"/>
                </a:solidFill>
              </a:rPr>
              <a:t>P</a:t>
            </a:r>
            <a:r>
              <a:rPr lang="fr-FR" sz="2600" dirty="0" smtClean="0">
                <a:solidFill>
                  <a:srgbClr val="0000FF"/>
                </a:solidFill>
              </a:rPr>
              <a:t>révention </a:t>
            </a:r>
            <a:r>
              <a:rPr lang="fr-FR" sz="2600" dirty="0">
                <a:solidFill>
                  <a:srgbClr val="0000FF"/>
                </a:solidFill>
              </a:rPr>
              <a:t>prenant la PA dans sa </a:t>
            </a:r>
            <a:r>
              <a:rPr lang="fr-FR" sz="2600" dirty="0" smtClean="0">
                <a:solidFill>
                  <a:srgbClr val="0000FF"/>
                </a:solidFill>
              </a:rPr>
              <a:t>globalité</a:t>
            </a:r>
            <a:endParaRPr lang="fr-FR" sz="2600" b="1" dirty="0">
              <a:latin typeface="Arial"/>
              <a:cs typeface="Arial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fr-FR" sz="2600" dirty="0" smtClean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fr-FR" sz="2600" dirty="0">
              <a:solidFill>
                <a:srgbClr val="0000FF"/>
              </a:solidFill>
            </a:endParaRP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88024" y="1556792"/>
            <a:ext cx="4267956" cy="518457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algn="ctr">
              <a:spcBef>
                <a:spcPts val="0"/>
              </a:spcBef>
            </a:pPr>
            <a:r>
              <a:rPr lang="fr-FR" sz="2400" b="1" dirty="0" smtClean="0"/>
              <a:t>Domaines </a:t>
            </a:r>
            <a:r>
              <a:rPr lang="fr-FR" sz="2400" b="1" dirty="0"/>
              <a:t>de </a:t>
            </a:r>
            <a:r>
              <a:rPr lang="fr-FR" sz="2400" b="1" dirty="0" smtClean="0"/>
              <a:t>prévention : le point de vue du médecin libéral</a:t>
            </a:r>
            <a:endParaRPr lang="fr-FR" sz="2400" b="1" dirty="0"/>
          </a:p>
          <a:p>
            <a:pPr>
              <a:spcBef>
                <a:spcPts val="0"/>
              </a:spcBef>
            </a:pPr>
            <a:endParaRPr lang="fr-FR" sz="2800" dirty="0"/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Pathologies </a:t>
            </a:r>
            <a:r>
              <a:rPr lang="fr-FR" sz="2400" dirty="0"/>
              <a:t>cardio-vasculaires 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Pathologies </a:t>
            </a:r>
            <a:r>
              <a:rPr lang="fr-FR" sz="2400" dirty="0"/>
              <a:t>ostéo-articulaires 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Dénutrition </a:t>
            </a:r>
            <a:endParaRPr lang="fr-FR" sz="2400" dirty="0"/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Troubles </a:t>
            </a:r>
            <a:r>
              <a:rPr lang="fr-FR" sz="2400" dirty="0"/>
              <a:t>de l’équilibre / Risque de </a:t>
            </a:r>
            <a:r>
              <a:rPr lang="fr-FR" sz="2400" dirty="0" smtClean="0"/>
              <a:t>chutes </a:t>
            </a:r>
            <a:endParaRPr lang="fr-FR" sz="2400" dirty="0"/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Altération </a:t>
            </a:r>
            <a:r>
              <a:rPr lang="fr-FR" sz="2400" dirty="0"/>
              <a:t>des fonctions </a:t>
            </a:r>
            <a:r>
              <a:rPr lang="fr-FR" sz="2400" dirty="0" smtClean="0"/>
              <a:t>sup</a:t>
            </a:r>
            <a:endParaRPr lang="fr-FR" sz="2400" dirty="0"/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Prise </a:t>
            </a:r>
            <a:r>
              <a:rPr lang="fr-FR" sz="2400" dirty="0"/>
              <a:t>en charge de la douleur 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Perte </a:t>
            </a:r>
            <a:r>
              <a:rPr lang="fr-FR" sz="2400" dirty="0"/>
              <a:t>d’autonomie 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Poly-médication </a:t>
            </a:r>
            <a:r>
              <a:rPr lang="fr-FR" sz="2400" dirty="0"/>
              <a:t>/ </a:t>
            </a:r>
            <a:r>
              <a:rPr lang="fr-FR" sz="2400" dirty="0" smtClean="0"/>
              <a:t>poly-pathologie </a:t>
            </a:r>
            <a:endParaRPr lang="fr-FR" sz="2400" dirty="0"/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Incontinence </a:t>
            </a:r>
          </a:p>
          <a:p>
            <a:pPr marL="342900" indent="-342900">
              <a:lnSpc>
                <a:spcPct val="120000"/>
              </a:lnSpc>
              <a:spcBef>
                <a:spcPts val="0"/>
              </a:spcBef>
              <a:buFont typeface="Arial"/>
              <a:buChar char="•"/>
            </a:pPr>
            <a:r>
              <a:rPr lang="fr-FR" sz="2400" dirty="0" smtClean="0"/>
              <a:t>Troubles sensoriels </a:t>
            </a:r>
          </a:p>
          <a:p>
            <a:pPr algn="r">
              <a:lnSpc>
                <a:spcPct val="120000"/>
              </a:lnSpc>
              <a:spcBef>
                <a:spcPts val="0"/>
              </a:spcBef>
            </a:pPr>
            <a:endParaRPr lang="fr-FR" sz="1600" b="1" dirty="0"/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347864" y="6381328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0000FF"/>
                </a:solidFill>
              </a:rPr>
              <a:t> </a:t>
            </a:r>
            <a:r>
              <a:rPr lang="fr-FR" sz="1600" b="1" dirty="0" smtClean="0">
                <a:latin typeface="Arial"/>
                <a:cs typeface="Arial"/>
              </a:rPr>
              <a:t>P</a:t>
            </a:r>
            <a:r>
              <a:rPr lang="fr-FR" sz="1600" b="1" dirty="0">
                <a:latin typeface="Arial"/>
                <a:cs typeface="Arial"/>
              </a:rPr>
              <a:t>. </a:t>
            </a:r>
            <a:r>
              <a:rPr lang="fr-FR" sz="1600" b="1" dirty="0" smtClean="0">
                <a:latin typeface="Arial"/>
                <a:cs typeface="Arial"/>
              </a:rPr>
              <a:t>Bocquet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8172400" y="6453336"/>
            <a:ext cx="87986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latin typeface="Arial"/>
                <a:cs typeface="Arial"/>
              </a:rPr>
              <a:t>A. Lion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5246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09434" y="1378516"/>
            <a:ext cx="8352430" cy="5063227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0"/>
              </a:spcBef>
            </a:pPr>
            <a:r>
              <a:rPr lang="fr-FR" sz="1300" dirty="0" smtClean="0">
                <a:latin typeface="Tahoma"/>
                <a:ea typeface="Tahoma"/>
                <a:cs typeface="Tahoma"/>
              </a:rPr>
              <a:t>● </a:t>
            </a:r>
            <a:r>
              <a:rPr lang="fr-FR" dirty="0"/>
              <a:t>C</a:t>
            </a:r>
            <a:r>
              <a:rPr lang="fr-FR" dirty="0" smtClean="0"/>
              <a:t>hutes 3 X </a:t>
            </a:r>
            <a:r>
              <a:rPr lang="fr-FR" dirty="0"/>
              <a:t>plus fréquentes </a:t>
            </a:r>
            <a:r>
              <a:rPr lang="fr-FR" dirty="0" smtClean="0"/>
              <a:t>et fréquence des complications </a:t>
            </a:r>
            <a:r>
              <a:rPr lang="fr-FR" dirty="0"/>
              <a:t>traumatiques et autres </a:t>
            </a:r>
            <a:r>
              <a:rPr lang="fr-FR" dirty="0" smtClean="0"/>
              <a:t> </a:t>
            </a:r>
            <a:r>
              <a:rPr lang="fr-FR" sz="1800" dirty="0">
                <a:solidFill>
                  <a:schemeClr val="accent4"/>
                </a:solidFill>
              </a:rPr>
              <a:t>(</a:t>
            </a:r>
            <a:r>
              <a:rPr lang="fr-FR" sz="1800" dirty="0" err="1">
                <a:solidFill>
                  <a:schemeClr val="accent4"/>
                </a:solidFill>
              </a:rPr>
              <a:t>Speechley</a:t>
            </a:r>
            <a:r>
              <a:rPr lang="fr-FR" sz="1800" dirty="0">
                <a:solidFill>
                  <a:schemeClr val="accent4"/>
                </a:solidFill>
              </a:rPr>
              <a:t> </a:t>
            </a:r>
            <a:r>
              <a:rPr lang="fr-FR" sz="1800" dirty="0" err="1">
                <a:solidFill>
                  <a:schemeClr val="accent4"/>
                </a:solidFill>
              </a:rPr>
              <a:t>Tinetti</a:t>
            </a:r>
            <a:r>
              <a:rPr lang="fr-FR" sz="1800" dirty="0">
                <a:solidFill>
                  <a:schemeClr val="accent4"/>
                </a:solidFill>
              </a:rPr>
              <a:t> JAGS 1991</a:t>
            </a:r>
            <a:r>
              <a:rPr lang="fr-FR" sz="1800" dirty="0" smtClean="0">
                <a:solidFill>
                  <a:schemeClr val="accent4"/>
                </a:solidFill>
              </a:rPr>
              <a:t>)</a:t>
            </a:r>
          </a:p>
          <a:p>
            <a:pPr algn="just">
              <a:spcBef>
                <a:spcPts val="0"/>
              </a:spcBef>
            </a:pPr>
            <a:endParaRPr lang="fr-FR" sz="1800" dirty="0">
              <a:solidFill>
                <a:schemeClr val="accent4"/>
              </a:solidFill>
            </a:endParaRPr>
          </a:p>
          <a:p>
            <a:pPr algn="just">
              <a:spcBef>
                <a:spcPts val="0"/>
              </a:spcBef>
            </a:pPr>
            <a:r>
              <a:rPr lang="fr-FR" dirty="0" smtClean="0"/>
              <a:t>• </a:t>
            </a:r>
            <a:r>
              <a:rPr lang="fr-FR" dirty="0" err="1" smtClean="0"/>
              <a:t>Iatro</a:t>
            </a:r>
            <a:r>
              <a:rPr lang="fr-FR" dirty="0" smtClean="0"/>
              <a:t>-pathologie plus </a:t>
            </a:r>
            <a:r>
              <a:rPr lang="fr-FR" dirty="0"/>
              <a:t>fréquente sous forme d’infections nosocomiales et de </a:t>
            </a:r>
            <a:r>
              <a:rPr lang="fr-FR" dirty="0" smtClean="0"/>
              <a:t>iatrogénie médicamenteuse </a:t>
            </a:r>
            <a:r>
              <a:rPr lang="fr-FR" sz="1900" dirty="0"/>
              <a:t>(augmentation de la fraction libre des médicaments due à l’</a:t>
            </a:r>
            <a:r>
              <a:rPr lang="fr-FR" sz="1900" dirty="0" err="1"/>
              <a:t>hypoalbuminémie</a:t>
            </a:r>
            <a:r>
              <a:rPr lang="fr-FR" sz="1900" dirty="0" smtClean="0"/>
              <a:t>)</a:t>
            </a:r>
          </a:p>
          <a:p>
            <a:pPr algn="just">
              <a:spcBef>
                <a:spcPts val="0"/>
              </a:spcBef>
            </a:pPr>
            <a:endParaRPr lang="fr-FR" dirty="0"/>
          </a:p>
          <a:p>
            <a:pPr algn="just">
              <a:spcBef>
                <a:spcPts val="0"/>
              </a:spcBef>
            </a:pPr>
            <a:r>
              <a:rPr lang="fr-FR" dirty="0"/>
              <a:t>• D</a:t>
            </a:r>
            <a:r>
              <a:rPr lang="fr-FR" dirty="0" smtClean="0"/>
              <a:t>éclin fonctionnel </a:t>
            </a:r>
            <a:r>
              <a:rPr lang="fr-FR" dirty="0"/>
              <a:t>plus rapide en cas de pathologie </a:t>
            </a:r>
            <a:r>
              <a:rPr lang="fr-FR" dirty="0" smtClean="0"/>
              <a:t>aiguë</a:t>
            </a:r>
          </a:p>
          <a:p>
            <a:pPr algn="just">
              <a:spcBef>
                <a:spcPts val="0"/>
              </a:spcBef>
            </a:pPr>
            <a:endParaRPr lang="fr-FR" dirty="0"/>
          </a:p>
          <a:p>
            <a:pPr algn="just">
              <a:spcBef>
                <a:spcPts val="0"/>
              </a:spcBef>
            </a:pPr>
            <a:r>
              <a:rPr lang="fr-FR" dirty="0"/>
              <a:t>• H</a:t>
            </a:r>
            <a:r>
              <a:rPr lang="fr-FR" dirty="0" smtClean="0"/>
              <a:t>ospitalisations de durée </a:t>
            </a:r>
            <a:r>
              <a:rPr lang="fr-FR" dirty="0"/>
              <a:t>plus </a:t>
            </a:r>
            <a:r>
              <a:rPr lang="fr-FR" dirty="0" smtClean="0"/>
              <a:t>longue </a:t>
            </a:r>
            <a:r>
              <a:rPr lang="fr-FR" dirty="0"/>
              <a:t>avec un taux plus élevé de </a:t>
            </a:r>
            <a:r>
              <a:rPr lang="fr-FR" dirty="0" err="1" smtClean="0"/>
              <a:t>réhospitalisations</a:t>
            </a:r>
            <a:r>
              <a:rPr lang="fr-FR" dirty="0" smtClean="0"/>
              <a:t> </a:t>
            </a:r>
            <a:r>
              <a:rPr lang="fr-FR" sz="1800" dirty="0" smtClean="0">
                <a:solidFill>
                  <a:schemeClr val="accent4"/>
                </a:solidFill>
              </a:rPr>
              <a:t>(</a:t>
            </a:r>
            <a:r>
              <a:rPr lang="fr-FR" sz="1800" dirty="0" err="1" smtClean="0">
                <a:solidFill>
                  <a:schemeClr val="accent4"/>
                </a:solidFill>
              </a:rPr>
              <a:t>Winograd</a:t>
            </a:r>
            <a:r>
              <a:rPr lang="fr-FR" sz="1800" dirty="0" smtClean="0">
                <a:solidFill>
                  <a:schemeClr val="accent4"/>
                </a:solidFill>
              </a:rPr>
              <a:t> </a:t>
            </a:r>
            <a:r>
              <a:rPr lang="fr-FR" sz="1800" dirty="0">
                <a:solidFill>
                  <a:schemeClr val="accent4"/>
                </a:solidFill>
              </a:rPr>
              <a:t>et al JAGS </a:t>
            </a:r>
            <a:r>
              <a:rPr lang="fr-FR" sz="1800" dirty="0" smtClean="0">
                <a:solidFill>
                  <a:schemeClr val="accent4"/>
                </a:solidFill>
              </a:rPr>
              <a:t>1991),</a:t>
            </a:r>
            <a:r>
              <a:rPr lang="fr-FR" dirty="0" smtClean="0"/>
              <a:t> </a:t>
            </a:r>
            <a:r>
              <a:rPr lang="fr-FR" sz="1900" dirty="0" smtClean="0"/>
              <a:t>parfois </a:t>
            </a:r>
            <a:r>
              <a:rPr lang="fr-FR" sz="1900" dirty="0"/>
              <a:t>inadaptées conduisant à des </a:t>
            </a:r>
            <a:r>
              <a:rPr lang="fr-FR" sz="1900" dirty="0" smtClean="0"/>
              <a:t>évolutions péjoratives </a:t>
            </a:r>
            <a:r>
              <a:rPr lang="fr-FR" sz="1900" dirty="0"/>
              <a:t>par pathologies en </a:t>
            </a:r>
            <a:r>
              <a:rPr lang="fr-FR" sz="1900" dirty="0" smtClean="0"/>
              <a:t>cascade</a:t>
            </a:r>
          </a:p>
          <a:p>
            <a:pPr algn="just">
              <a:spcBef>
                <a:spcPts val="0"/>
              </a:spcBef>
            </a:pPr>
            <a:endParaRPr lang="fr-FR" dirty="0"/>
          </a:p>
          <a:p>
            <a:pPr algn="just">
              <a:spcBef>
                <a:spcPts val="0"/>
              </a:spcBef>
            </a:pPr>
            <a:r>
              <a:rPr lang="fr-FR" dirty="0"/>
              <a:t>• E</a:t>
            </a:r>
            <a:r>
              <a:rPr lang="fr-FR" dirty="0" smtClean="0"/>
              <a:t>ntrée </a:t>
            </a:r>
            <a:r>
              <a:rPr lang="fr-FR" dirty="0"/>
              <a:t>en </a:t>
            </a:r>
            <a:r>
              <a:rPr lang="fr-FR" dirty="0" smtClean="0"/>
              <a:t>institution 9 X </a:t>
            </a:r>
            <a:r>
              <a:rPr lang="fr-FR" dirty="0"/>
              <a:t>plus fréquente </a:t>
            </a:r>
            <a:r>
              <a:rPr lang="fr-FR" dirty="0" smtClean="0"/>
              <a:t>et </a:t>
            </a:r>
            <a:r>
              <a:rPr lang="fr-FR" dirty="0"/>
              <a:t>mortalité 3 X</a:t>
            </a:r>
            <a:r>
              <a:rPr lang="fr-FR" dirty="0" smtClean="0"/>
              <a:t> </a:t>
            </a:r>
            <a:r>
              <a:rPr lang="fr-FR" dirty="0"/>
              <a:t>plus fréquente dans </a:t>
            </a:r>
            <a:r>
              <a:rPr lang="fr-FR" dirty="0" smtClean="0"/>
              <a:t>une étude </a:t>
            </a:r>
            <a:r>
              <a:rPr lang="fr-FR" dirty="0"/>
              <a:t>de suivi de population sur 5 ans </a:t>
            </a:r>
            <a:r>
              <a:rPr lang="fr-FR" sz="1800" dirty="0">
                <a:solidFill>
                  <a:schemeClr val="accent4"/>
                </a:solidFill>
              </a:rPr>
              <a:t>(</a:t>
            </a:r>
            <a:r>
              <a:rPr lang="fr-FR" sz="1800" dirty="0" err="1">
                <a:solidFill>
                  <a:schemeClr val="accent4"/>
                </a:solidFill>
              </a:rPr>
              <a:t>Rockwood</a:t>
            </a:r>
            <a:r>
              <a:rPr lang="fr-FR" sz="1800" dirty="0">
                <a:solidFill>
                  <a:schemeClr val="accent4"/>
                </a:solidFill>
              </a:rPr>
              <a:t> et al Lancet 1999)</a:t>
            </a:r>
          </a:p>
          <a:p>
            <a:pPr algn="just">
              <a:spcBef>
                <a:spcPts val="0"/>
              </a:spcBef>
            </a:pP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07504" y="116632"/>
            <a:ext cx="883879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Le concept du sujet âgé </a:t>
            </a:r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fragile</a:t>
            </a:r>
            <a:r>
              <a:rPr lang="fr-FR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fr-FR" sz="2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fr-FR" sz="20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fr-FR" sz="2000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Strubel</a:t>
            </a:r>
            <a:r>
              <a:rPr lang="fr-FR" sz="2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fr-FR" sz="2000" b="1" dirty="0" smtClean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Congrès </a:t>
            </a:r>
            <a:r>
              <a:rPr lang="fr-FR" sz="2000" b="1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APHJPA, </a:t>
            </a:r>
            <a:r>
              <a:rPr lang="fr-FR" sz="2000" b="1" dirty="0" smtClean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2004 </a:t>
            </a:r>
            <a:r>
              <a:rPr lang="fr-FR" sz="2800" b="1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fr-FR" sz="2800" b="1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</a:br>
            <a:endParaRPr lang="fr-FR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84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5652" y="0"/>
            <a:ext cx="8838792" cy="1160061"/>
          </a:xfrm>
        </p:spPr>
        <p:txBody>
          <a:bodyPr anchor="t"/>
          <a:lstStyle/>
          <a:p>
            <a:r>
              <a:rPr lang="fr-FR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Le concept du sujet âgé fragile (</a:t>
            </a:r>
            <a:r>
              <a:rPr lang="fr-FR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Congrès </a:t>
            </a:r>
            <a:r>
              <a:rPr lang="fr-FR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APHJPA, </a:t>
            </a:r>
            <a:r>
              <a:rPr lang="fr-FR" sz="2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2004</a:t>
            </a:r>
            <a:r>
              <a:rPr lang="fr-FR" sz="20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)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5652" y="564517"/>
            <a:ext cx="8838792" cy="6293483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</a:pPr>
            <a:r>
              <a:rPr lang="fr-FR" sz="3400" b="1" dirty="0" smtClean="0"/>
              <a:t>Diagnostic: absence</a:t>
            </a:r>
            <a:r>
              <a:rPr lang="fr-FR" sz="3400" b="1" dirty="0" smtClean="0">
                <a:solidFill>
                  <a:srgbClr val="0000FF"/>
                </a:solidFill>
              </a:rPr>
              <a:t> </a:t>
            </a:r>
            <a:r>
              <a:rPr lang="fr-FR" sz="3400" b="1" dirty="0"/>
              <a:t>de consensus à </a:t>
            </a:r>
            <a:r>
              <a:rPr lang="fr-FR" sz="3400" b="1" dirty="0" smtClean="0"/>
              <a:t>ce sujet</a:t>
            </a:r>
            <a:endParaRPr lang="fr-FR" sz="2900" b="1" dirty="0"/>
          </a:p>
          <a:p>
            <a:pPr>
              <a:spcBef>
                <a:spcPts val="0"/>
              </a:spcBef>
            </a:pPr>
            <a:endParaRPr lang="fr-FR" sz="2900" b="1" dirty="0" smtClean="0">
              <a:solidFill>
                <a:srgbClr val="0000FF"/>
              </a:solidFill>
            </a:endParaRPr>
          </a:p>
          <a:p>
            <a:pPr>
              <a:spcBef>
                <a:spcPts val="0"/>
              </a:spcBef>
            </a:pPr>
            <a:r>
              <a:rPr lang="fr-FR" sz="2900" dirty="0" smtClean="0">
                <a:solidFill>
                  <a:srgbClr val="0000FF"/>
                </a:solidFill>
              </a:rPr>
              <a:t>Élaboration d'échelles, </a:t>
            </a:r>
            <a:r>
              <a:rPr lang="fr-FR" sz="2900" dirty="0">
                <a:solidFill>
                  <a:srgbClr val="0000FF"/>
                </a:solidFill>
              </a:rPr>
              <a:t>toutes </a:t>
            </a:r>
            <a:r>
              <a:rPr lang="fr-FR" sz="2900" dirty="0" err="1" smtClean="0">
                <a:solidFill>
                  <a:srgbClr val="0000FF"/>
                </a:solidFill>
              </a:rPr>
              <a:t>multidimentionnelles</a:t>
            </a:r>
            <a:r>
              <a:rPr lang="fr-FR" sz="2600" dirty="0" smtClean="0">
                <a:solidFill>
                  <a:srgbClr val="0000FF"/>
                </a:solidFill>
              </a:rPr>
              <a:t>,</a:t>
            </a:r>
            <a:r>
              <a:rPr lang="fr-FR" sz="2600" dirty="0" smtClean="0">
                <a:solidFill>
                  <a:srgbClr val="000000"/>
                </a:solidFill>
              </a:rPr>
              <a:t> ce</a:t>
            </a:r>
            <a:r>
              <a:rPr lang="fr-FR" sz="2600" dirty="0" smtClean="0"/>
              <a:t>rtaines n'étant que des </a:t>
            </a:r>
            <a:r>
              <a:rPr lang="fr-FR" sz="2600" dirty="0"/>
              <a:t>échelles fonctionnelles, d’autres </a:t>
            </a:r>
            <a:r>
              <a:rPr lang="fr-FR" sz="2600" dirty="0" smtClean="0"/>
              <a:t>n'étant </a:t>
            </a:r>
            <a:r>
              <a:rPr lang="fr-FR" sz="2600" dirty="0"/>
              <a:t>adaptées qu’à une situation </a:t>
            </a:r>
            <a:r>
              <a:rPr lang="fr-FR" sz="2600" dirty="0" smtClean="0"/>
              <a:t>donnée (repérage des sujets </a:t>
            </a:r>
            <a:r>
              <a:rPr lang="fr-FR" sz="2600" dirty="0"/>
              <a:t>âgés fragiles </a:t>
            </a:r>
            <a:r>
              <a:rPr lang="fr-FR" sz="2600" dirty="0" smtClean="0"/>
              <a:t>aux urgences...) </a:t>
            </a:r>
          </a:p>
          <a:p>
            <a:pPr>
              <a:spcBef>
                <a:spcPts val="0"/>
              </a:spcBef>
            </a:pPr>
            <a:endParaRPr lang="fr-FR" dirty="0"/>
          </a:p>
          <a:p>
            <a:pPr>
              <a:spcBef>
                <a:spcPts val="0"/>
              </a:spcBef>
            </a:pPr>
            <a:r>
              <a:rPr lang="fr-FR" sz="2900" b="1" dirty="0" smtClean="0">
                <a:solidFill>
                  <a:srgbClr val="800000"/>
                </a:solidFill>
              </a:rPr>
              <a:t>Critères </a:t>
            </a:r>
            <a:r>
              <a:rPr lang="fr-FR" sz="2900" b="1" dirty="0">
                <a:solidFill>
                  <a:srgbClr val="800000"/>
                </a:solidFill>
              </a:rPr>
              <a:t>de </a:t>
            </a:r>
            <a:r>
              <a:rPr lang="fr-FR" sz="2900" b="1" dirty="0" err="1">
                <a:solidFill>
                  <a:srgbClr val="800000"/>
                </a:solidFill>
              </a:rPr>
              <a:t>Speechley</a:t>
            </a:r>
            <a:r>
              <a:rPr lang="fr-FR" sz="2900" b="1" dirty="0">
                <a:solidFill>
                  <a:srgbClr val="800000"/>
                </a:solidFill>
              </a:rPr>
              <a:t> et </a:t>
            </a:r>
            <a:r>
              <a:rPr lang="fr-FR" sz="2900" b="1" dirty="0" err="1">
                <a:solidFill>
                  <a:srgbClr val="800000"/>
                </a:solidFill>
              </a:rPr>
              <a:t>Tinetti</a:t>
            </a:r>
            <a:r>
              <a:rPr lang="fr-FR" sz="2900" b="1" dirty="0">
                <a:solidFill>
                  <a:srgbClr val="800000"/>
                </a:solidFill>
              </a:rPr>
              <a:t>, comportant </a:t>
            </a:r>
            <a:r>
              <a:rPr lang="fr-FR" sz="2900" b="1" dirty="0" smtClean="0">
                <a:solidFill>
                  <a:srgbClr val="800000"/>
                </a:solidFill>
              </a:rPr>
              <a:t>:</a:t>
            </a:r>
          </a:p>
          <a:p>
            <a:pPr>
              <a:spcBef>
                <a:spcPts val="0"/>
              </a:spcBef>
            </a:pPr>
            <a:endParaRPr lang="fr-FR" sz="2900" b="1" dirty="0">
              <a:solidFill>
                <a:srgbClr val="80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2600" dirty="0">
                <a:solidFill>
                  <a:srgbClr val="008000"/>
                </a:solidFill>
              </a:rPr>
              <a:t>• </a:t>
            </a:r>
            <a:r>
              <a:rPr lang="fr-FR" sz="2600" b="1" dirty="0">
                <a:solidFill>
                  <a:srgbClr val="008000"/>
                </a:solidFill>
              </a:rPr>
              <a:t>au moins 3 critères de fragilité</a:t>
            </a:r>
            <a:r>
              <a:rPr lang="fr-FR" sz="2600" b="1" dirty="0"/>
              <a:t> </a:t>
            </a:r>
            <a:r>
              <a:rPr lang="fr-FR" sz="2600" dirty="0"/>
              <a:t>(</a:t>
            </a:r>
            <a:r>
              <a:rPr lang="fr-FR" sz="2600" dirty="0" smtClean="0"/>
              <a:t>âge </a:t>
            </a:r>
            <a:r>
              <a:rPr lang="fr-FR" sz="2600" dirty="0"/>
              <a:t>supérieur à 80 ans, </a:t>
            </a:r>
            <a:r>
              <a:rPr lang="fr-FR" sz="2600" dirty="0" smtClean="0"/>
              <a:t>dépression</a:t>
            </a:r>
            <a:r>
              <a:rPr lang="fr-FR" sz="2600" dirty="0"/>
              <a:t>, </a:t>
            </a:r>
            <a:r>
              <a:rPr lang="fr-FR" sz="2600" dirty="0" smtClean="0"/>
              <a:t> sédentarité, </a:t>
            </a:r>
            <a:r>
              <a:rPr lang="fr-FR" sz="2600" dirty="0"/>
              <a:t>baisse de la </a:t>
            </a:r>
            <a:r>
              <a:rPr lang="fr-FR" sz="2600" dirty="0" smtClean="0"/>
              <a:t>vision, traitement </a:t>
            </a:r>
            <a:r>
              <a:rPr lang="fr-FR" sz="2600" dirty="0"/>
              <a:t>sédatif, t</a:t>
            </a:r>
            <a:r>
              <a:rPr lang="fr-FR" sz="2600" dirty="0" smtClean="0"/>
              <a:t>roubles </a:t>
            </a:r>
            <a:r>
              <a:rPr lang="fr-FR" sz="2600" dirty="0"/>
              <a:t>de l’équilibre et/ou de </a:t>
            </a:r>
            <a:r>
              <a:rPr lang="fr-FR" sz="2600" dirty="0" smtClean="0"/>
              <a:t>la marche, </a:t>
            </a:r>
            <a:r>
              <a:rPr lang="fr-FR" sz="2600" dirty="0"/>
              <a:t>baisse de la force musculaire, </a:t>
            </a:r>
            <a:r>
              <a:rPr lang="fr-FR" sz="2600" dirty="0" smtClean="0"/>
              <a:t>incapacité </a:t>
            </a:r>
            <a:r>
              <a:rPr lang="fr-FR" sz="2600" dirty="0"/>
              <a:t>des membres </a:t>
            </a:r>
            <a:r>
              <a:rPr lang="fr-FR" sz="2600" dirty="0" smtClean="0"/>
              <a:t>inf.)</a:t>
            </a:r>
          </a:p>
          <a:p>
            <a:pPr>
              <a:spcBef>
                <a:spcPts val="0"/>
              </a:spcBef>
            </a:pPr>
            <a:endParaRPr lang="fr-FR" sz="2600" dirty="0"/>
          </a:p>
          <a:p>
            <a:pPr>
              <a:spcBef>
                <a:spcPts val="0"/>
              </a:spcBef>
            </a:pPr>
            <a:r>
              <a:rPr lang="fr-FR" sz="2600" dirty="0">
                <a:solidFill>
                  <a:srgbClr val="008000"/>
                </a:solidFill>
              </a:rPr>
              <a:t>• </a:t>
            </a:r>
            <a:r>
              <a:rPr lang="fr-FR" sz="2600" b="1" dirty="0">
                <a:solidFill>
                  <a:srgbClr val="008000"/>
                </a:solidFill>
              </a:rPr>
              <a:t>moins de 3 critères de « vigueur </a:t>
            </a:r>
            <a:r>
              <a:rPr lang="fr-FR" sz="2600" b="1" dirty="0"/>
              <a:t>» </a:t>
            </a:r>
            <a:r>
              <a:rPr lang="fr-FR" sz="2600" dirty="0"/>
              <a:t>(</a:t>
            </a:r>
            <a:r>
              <a:rPr lang="fr-FR" sz="2600" dirty="0" smtClean="0"/>
              <a:t>âge </a:t>
            </a:r>
            <a:r>
              <a:rPr lang="fr-FR" sz="2600" dirty="0"/>
              <a:t>inférieur à 80 ans, </a:t>
            </a:r>
            <a:r>
              <a:rPr lang="fr-FR" sz="2600" dirty="0" smtClean="0"/>
              <a:t>pratique </a:t>
            </a:r>
            <a:r>
              <a:rPr lang="fr-FR" sz="2600" dirty="0"/>
              <a:t>d’un </a:t>
            </a:r>
            <a:r>
              <a:rPr lang="fr-FR" sz="2600" dirty="0" smtClean="0"/>
              <a:t>exercice régulier</a:t>
            </a:r>
            <a:r>
              <a:rPr lang="fr-FR" sz="2600" dirty="0"/>
              <a:t>, </a:t>
            </a:r>
            <a:r>
              <a:rPr lang="fr-FR" sz="2600" dirty="0" smtClean="0"/>
              <a:t>absence </a:t>
            </a:r>
            <a:r>
              <a:rPr lang="fr-FR" sz="2600" dirty="0"/>
              <a:t>d’atteinte cognitive et </a:t>
            </a:r>
            <a:r>
              <a:rPr lang="fr-FR" sz="2600" dirty="0" smtClean="0"/>
              <a:t>bonne vision) </a:t>
            </a:r>
          </a:p>
          <a:p>
            <a:pPr>
              <a:spcBef>
                <a:spcPts val="0"/>
              </a:spcBef>
            </a:pPr>
            <a:endParaRPr lang="fr-FR" sz="2600" dirty="0"/>
          </a:p>
          <a:p>
            <a:pPr>
              <a:spcBef>
                <a:spcPts val="0"/>
              </a:spcBef>
            </a:pPr>
            <a:r>
              <a:rPr lang="fr-FR" sz="2900" b="1" dirty="0" err="1" smtClean="0">
                <a:solidFill>
                  <a:srgbClr val="800000"/>
                </a:solidFill>
              </a:rPr>
              <a:t>Fried</a:t>
            </a:r>
            <a:r>
              <a:rPr lang="fr-FR" sz="2900" b="1" dirty="0" smtClean="0">
                <a:solidFill>
                  <a:srgbClr val="800000"/>
                </a:solidFill>
              </a:rPr>
              <a:t>: élaboration d'un « </a:t>
            </a:r>
            <a:r>
              <a:rPr lang="fr-FR" sz="2900" b="1" dirty="0">
                <a:solidFill>
                  <a:srgbClr val="800000"/>
                </a:solidFill>
              </a:rPr>
              <a:t>phénotype de fragilité » défini par la présence d’au moins 3 des critères suivants :</a:t>
            </a:r>
          </a:p>
          <a:p>
            <a:pPr>
              <a:spcBef>
                <a:spcPts val="0"/>
              </a:spcBef>
            </a:pPr>
            <a:r>
              <a:rPr lang="fr-FR" dirty="0"/>
              <a:t>• </a:t>
            </a:r>
            <a:r>
              <a:rPr lang="fr-FR" dirty="0" smtClean="0"/>
              <a:t>baisse </a:t>
            </a:r>
            <a:r>
              <a:rPr lang="fr-FR" dirty="0"/>
              <a:t>de poids de plus de 5 kg en un an</a:t>
            </a:r>
          </a:p>
          <a:p>
            <a:pPr>
              <a:spcBef>
                <a:spcPts val="0"/>
              </a:spcBef>
            </a:pPr>
            <a:r>
              <a:rPr lang="fr-FR" dirty="0"/>
              <a:t>• </a:t>
            </a:r>
            <a:r>
              <a:rPr lang="fr-FR" dirty="0" smtClean="0"/>
              <a:t>sensation </a:t>
            </a:r>
            <a:r>
              <a:rPr lang="fr-FR" dirty="0"/>
              <a:t>subjective d’épuisement</a:t>
            </a:r>
          </a:p>
          <a:p>
            <a:pPr>
              <a:spcBef>
                <a:spcPts val="0"/>
              </a:spcBef>
            </a:pPr>
            <a:r>
              <a:rPr lang="fr-FR" dirty="0"/>
              <a:t>• </a:t>
            </a:r>
            <a:r>
              <a:rPr lang="fr-FR" dirty="0" smtClean="0"/>
              <a:t>baisse </a:t>
            </a:r>
            <a:r>
              <a:rPr lang="fr-FR" dirty="0"/>
              <a:t>de la force des fléchisseurs de doigts</a:t>
            </a:r>
          </a:p>
          <a:p>
            <a:pPr>
              <a:spcBef>
                <a:spcPts val="0"/>
              </a:spcBef>
            </a:pPr>
            <a:r>
              <a:rPr lang="fr-FR" dirty="0"/>
              <a:t>• </a:t>
            </a:r>
            <a:r>
              <a:rPr lang="fr-FR" dirty="0" smtClean="0"/>
              <a:t>réduction </a:t>
            </a:r>
            <a:r>
              <a:rPr lang="fr-FR" dirty="0"/>
              <a:t>de la vitesse de marche</a:t>
            </a:r>
          </a:p>
          <a:p>
            <a:pPr>
              <a:spcBef>
                <a:spcPts val="0"/>
              </a:spcBef>
            </a:pPr>
            <a:r>
              <a:rPr lang="fr-FR" dirty="0"/>
              <a:t>• </a:t>
            </a:r>
            <a:r>
              <a:rPr lang="fr-FR" dirty="0" smtClean="0"/>
              <a:t>faible </a:t>
            </a:r>
            <a:r>
              <a:rPr lang="fr-FR" dirty="0"/>
              <a:t>niveau d’activité </a:t>
            </a:r>
            <a:r>
              <a:rPr lang="fr-FR" dirty="0" smtClean="0"/>
              <a:t>physique</a:t>
            </a:r>
          </a:p>
          <a:p>
            <a:pPr>
              <a:spcBef>
                <a:spcPts val="0"/>
              </a:spcBef>
            </a:pPr>
            <a:endParaRPr lang="fr-FR" sz="3400" dirty="0"/>
          </a:p>
          <a:p>
            <a:pPr>
              <a:spcBef>
                <a:spcPts val="0"/>
              </a:spcBef>
            </a:pPr>
            <a:r>
              <a:rPr lang="fr-FR" sz="3400" b="1" dirty="0" smtClean="0">
                <a:solidFill>
                  <a:srgbClr val="0000FF"/>
                </a:solidFill>
              </a:rPr>
              <a:t>"Il </a:t>
            </a:r>
            <a:r>
              <a:rPr lang="fr-FR" sz="3400" b="1" dirty="0">
                <a:solidFill>
                  <a:srgbClr val="0000FF"/>
                </a:solidFill>
              </a:rPr>
              <a:t>paraît indispensable de construire un outil diagnostique opérationnel et validé dans </a:t>
            </a:r>
            <a:r>
              <a:rPr lang="fr-FR" sz="3400" b="1" dirty="0" smtClean="0">
                <a:solidFill>
                  <a:srgbClr val="0000FF"/>
                </a:solidFill>
              </a:rPr>
              <a:t>différentes populations</a:t>
            </a:r>
            <a:r>
              <a:rPr lang="fr-FR" sz="3400" b="1" dirty="0">
                <a:solidFill>
                  <a:srgbClr val="0000FF"/>
                </a:solidFill>
              </a:rPr>
              <a:t>, notamment utilisable au cours de l’évaluation </a:t>
            </a:r>
            <a:r>
              <a:rPr lang="fr-FR" sz="3400" b="1" dirty="0" smtClean="0">
                <a:solidFill>
                  <a:srgbClr val="0000FF"/>
                </a:solidFill>
              </a:rPr>
              <a:t>gériatrique"</a:t>
            </a:r>
            <a:endParaRPr lang="fr-FR" sz="3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196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L'hôpital de jour : un lieu privilégié pour le repérage, la prévention et le suivi de la fragilité ? </a:t>
            </a:r>
            <a:endParaRPr lang="fr-FR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5652" y="1637731"/>
            <a:ext cx="8793186" cy="4999399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800000"/>
                </a:solidFill>
              </a:rPr>
              <a:t>Questionnaire : 3 volets</a:t>
            </a:r>
          </a:p>
          <a:p>
            <a:pPr marL="342900" indent="-342900">
              <a:buFontTx/>
              <a:buChar char="-"/>
            </a:pPr>
            <a:r>
              <a:rPr lang="fr-FR" dirty="0" smtClean="0"/>
              <a:t>Typologie de la structure </a:t>
            </a:r>
            <a:r>
              <a:rPr lang="fr-FR" sz="2000" dirty="0" smtClean="0"/>
              <a:t>(MCO, SSR, mixte)</a:t>
            </a:r>
            <a:r>
              <a:rPr lang="fr-FR" dirty="0" smtClean="0"/>
              <a:t> et moyens dédiés </a:t>
            </a:r>
            <a:r>
              <a:rPr lang="fr-FR" sz="2000" dirty="0" smtClean="0"/>
              <a:t>(ergo, kiné, diététicien, psychologue, psychomotricien...)</a:t>
            </a:r>
            <a:endParaRPr lang="fr-FR" dirty="0" smtClean="0"/>
          </a:p>
          <a:p>
            <a:pPr marL="342900" indent="-342900">
              <a:buFontTx/>
              <a:buChar char="-"/>
            </a:pPr>
            <a:r>
              <a:rPr lang="fr-FR" dirty="0" smtClean="0"/>
              <a:t>Les domaines de la fragilité systématiquement recherchés, les moyens utilisés, la prise en compte des critères de </a:t>
            </a:r>
            <a:r>
              <a:rPr lang="fr-FR" dirty="0" err="1" smtClean="0"/>
              <a:t>Fried</a:t>
            </a:r>
            <a:endParaRPr lang="fr-FR" dirty="0" smtClean="0"/>
          </a:p>
          <a:p>
            <a:pPr marL="342900" indent="-342900">
              <a:buFontTx/>
              <a:buChar char="-"/>
            </a:pPr>
            <a:r>
              <a:rPr lang="fr-FR" dirty="0" smtClean="0"/>
              <a:t>La place de l'hôpital de jour au sein de la filière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800000"/>
                </a:solidFill>
              </a:rPr>
              <a:t>Envoi par mailing aux HDJ de l’association : </a:t>
            </a:r>
            <a:r>
              <a:rPr lang="fr-FR" b="1" dirty="0" smtClean="0">
                <a:solidFill>
                  <a:srgbClr val="800000"/>
                </a:solidFill>
              </a:rPr>
              <a:t>45 réponses</a:t>
            </a:r>
          </a:p>
          <a:p>
            <a:pPr lvl="1" indent="0">
              <a:buNone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87557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6274" y="6108691"/>
            <a:ext cx="8841870" cy="641841"/>
          </a:xfrm>
        </p:spPr>
        <p:txBody>
          <a:bodyPr>
            <a:noAutofit/>
          </a:bodyPr>
          <a:lstStyle/>
          <a:p>
            <a:pPr algn="ctr"/>
            <a:r>
              <a:rPr lang="fr-FR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Répartition géographique et profil des HDJ ayant répondu</a:t>
            </a:r>
            <a:endParaRPr lang="fr-FR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52" y="155864"/>
            <a:ext cx="8528075" cy="58394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5" name="ZoneTexte 4"/>
          <p:cNvSpPr txBox="1"/>
          <p:nvPr/>
        </p:nvSpPr>
        <p:spPr>
          <a:xfrm>
            <a:off x="6338857" y="3781168"/>
            <a:ext cx="2805143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90 questionnaires envoyés</a:t>
            </a:r>
          </a:p>
          <a:p>
            <a:endParaRPr lang="fr-FR" dirty="0" smtClean="0"/>
          </a:p>
          <a:p>
            <a:r>
              <a:rPr lang="fr-FR" dirty="0" smtClean="0"/>
              <a:t>Taux de réponses: 50 %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3472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8604322"/>
              </p:ext>
            </p:extLst>
          </p:nvPr>
        </p:nvGraphicFramePr>
        <p:xfrm>
          <a:off x="179512" y="44624"/>
          <a:ext cx="5734627" cy="30530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4499264"/>
                <a:gridCol w="1235363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00FF"/>
                          </a:solidFill>
                        </a:rPr>
                        <a:t>Temps dédié</a:t>
                      </a:r>
                      <a:endParaRPr lang="fr-FR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Psychologue</a:t>
                      </a:r>
                      <a:endParaRPr lang="fr-FR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93 %</a:t>
                      </a:r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Assistant social</a:t>
                      </a:r>
                      <a:endParaRPr lang="fr-FR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82 %</a:t>
                      </a:r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Ergothérapeute</a:t>
                      </a:r>
                      <a:endParaRPr lang="fr-FR" b="0" dirty="0" smtClean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78 %</a:t>
                      </a:r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Kinésithérapeute</a:t>
                      </a:r>
                      <a:endParaRPr lang="fr-FR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76</a:t>
                      </a:r>
                      <a:r>
                        <a:rPr lang="fr-FR" baseline="0" dirty="0" smtClean="0"/>
                        <a:t> %</a:t>
                      </a:r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Diététicien</a:t>
                      </a:r>
                      <a:endParaRPr lang="fr-FR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69 %</a:t>
                      </a:r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Psychomotricien</a:t>
                      </a:r>
                      <a:endParaRPr lang="fr-FR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27 %</a:t>
                      </a:r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Professeur d'activité physique adaptée</a:t>
                      </a:r>
                      <a:endParaRPr lang="fr-FR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16 %</a:t>
                      </a:r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6442528" y="2307788"/>
            <a:ext cx="2386445" cy="40011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Orthophoniste ?</a:t>
            </a:r>
            <a:endParaRPr lang="fr-FR" sz="2000" b="1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561629"/>
              </p:ext>
            </p:extLst>
          </p:nvPr>
        </p:nvGraphicFramePr>
        <p:xfrm>
          <a:off x="2483768" y="3212976"/>
          <a:ext cx="6096000" cy="118872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4976092"/>
                <a:gridCol w="11199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000" dirty="0" smtClean="0">
                          <a:solidFill>
                            <a:srgbClr val="0000FF"/>
                          </a:solidFill>
                        </a:rPr>
                        <a:t>Repérage systématique dans</a:t>
                      </a:r>
                      <a:r>
                        <a:rPr lang="fr-FR" sz="2000" baseline="0" dirty="0" smtClean="0">
                          <a:solidFill>
                            <a:srgbClr val="0000FF"/>
                          </a:solidFill>
                        </a:rPr>
                        <a:t> les bilans</a:t>
                      </a:r>
                      <a:endParaRPr lang="fr-FR" sz="20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fr-FR" sz="2000" dirty="0"/>
                    </a:p>
                  </a:txBody>
                  <a:tcPr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2000" b="0" dirty="0" err="1" smtClean="0"/>
                        <a:t>HdJ</a:t>
                      </a:r>
                      <a:r>
                        <a:rPr lang="fr-FR" sz="2000" b="0" dirty="0" smtClean="0"/>
                        <a:t> MCO</a:t>
                      </a:r>
                      <a:endParaRPr lang="fr-FR" sz="2000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81 %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2000" b="0" dirty="0" err="1" smtClean="0"/>
                        <a:t>HdJ</a:t>
                      </a:r>
                      <a:r>
                        <a:rPr lang="fr-FR" sz="2000" b="0" dirty="0" smtClean="0"/>
                        <a:t> SSR</a:t>
                      </a:r>
                      <a:endParaRPr lang="fr-FR" sz="2000" b="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52 %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607909"/>
              </p:ext>
            </p:extLst>
          </p:nvPr>
        </p:nvGraphicFramePr>
        <p:xfrm>
          <a:off x="611560" y="4581128"/>
          <a:ext cx="6096000" cy="222504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007428"/>
                <a:gridCol w="1088572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Critères de </a:t>
                      </a:r>
                      <a:r>
                        <a:rPr lang="fr-FR" dirty="0" err="1" smtClean="0"/>
                        <a:t>Fried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Perte de poids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71 %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Vitesse de marche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60 %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Sensation de fatigue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51 %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Activité physique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49 %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Diminution de la force musculaire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44 %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63430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048161"/>
              </p:ext>
            </p:extLst>
          </p:nvPr>
        </p:nvGraphicFramePr>
        <p:xfrm>
          <a:off x="179512" y="188640"/>
          <a:ext cx="8744858" cy="268224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7422963"/>
                <a:gridCol w="1321895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00FF"/>
                          </a:solidFill>
                        </a:rPr>
                        <a:t>Domaines systématiquement  évalués</a:t>
                      </a:r>
                      <a:endParaRPr lang="fr-FR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Troubles</a:t>
                      </a:r>
                      <a:r>
                        <a:rPr lang="fr-FR" baseline="0" dirty="0" smtClean="0"/>
                        <a:t> cognitifs, confusion, chutes, dépendance AVQ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100 %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Dépression, entourage</a:t>
                      </a:r>
                      <a:r>
                        <a:rPr lang="fr-FR" baseline="0" dirty="0" smtClean="0"/>
                        <a:t> défaillant, troubles marche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98 %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Troubles du comportement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93 %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Déficiences sensoriels, dénutrition, </a:t>
                      </a:r>
                      <a:r>
                        <a:rPr lang="fr-FR" dirty="0" err="1" smtClean="0"/>
                        <a:t>polymédication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91 %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Troubles sphinctériens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89 %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Hospitalisations répétées, troubles déglutition, plaies chroniques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82 %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819619"/>
              </p:ext>
            </p:extLst>
          </p:nvPr>
        </p:nvGraphicFramePr>
        <p:xfrm>
          <a:off x="251520" y="3212975"/>
          <a:ext cx="8670070" cy="348792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332602"/>
                <a:gridCol w="1337468"/>
              </a:tblGrid>
              <a:tr h="378841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rgbClr val="0000FF"/>
                          </a:solidFill>
                        </a:rPr>
                        <a:t>Moyens d'évaluation utilisés</a:t>
                      </a:r>
                      <a:endParaRPr lang="fr-FR" sz="2400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r>
                        <a:rPr lang="fr-FR" dirty="0" smtClean="0"/>
                        <a:t>Épreuves cognitives (repérage), recherche amaigrissement 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100 %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r>
                        <a:rPr lang="fr-FR" dirty="0" smtClean="0"/>
                        <a:t>Analyse ordonnance, IADL-ADL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98 %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r>
                        <a:rPr lang="fr-FR" dirty="0" smtClean="0"/>
                        <a:t>Tests de marche et de l'équilibre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93 %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r>
                        <a:rPr lang="fr-FR" dirty="0" smtClean="0"/>
                        <a:t>Bilan biologique nutritionnel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87 %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r>
                        <a:rPr lang="fr-FR" dirty="0" smtClean="0"/>
                        <a:t>MNA, échelles dépression, échelles douleur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71</a:t>
                      </a:r>
                      <a:r>
                        <a:rPr lang="fr-FR" baseline="0" dirty="0" smtClean="0"/>
                        <a:t> – 78 %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r>
                        <a:rPr lang="fr-FR" dirty="0" smtClean="0"/>
                        <a:t>Avis psychiatrique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58</a:t>
                      </a:r>
                      <a:r>
                        <a:rPr lang="fr-FR" baseline="0" dirty="0" smtClean="0"/>
                        <a:t>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Examen audition / avis ORL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51 %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8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Examen vision</a:t>
                      </a:r>
                      <a:r>
                        <a:rPr lang="fr-FR" baseline="0" dirty="0" smtClean="0"/>
                        <a:t> / avis ophtalmologique</a:t>
                      </a:r>
                      <a:endParaRPr lang="fr-FR" dirty="0" smtClean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49 %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790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49847"/>
            <a:ext cx="9144000" cy="868362"/>
          </a:xfrm>
        </p:spPr>
        <p:txBody>
          <a:bodyPr/>
          <a:lstStyle/>
          <a:p>
            <a:pPr algn="ctr"/>
            <a:r>
              <a:rPr lang="fr-FR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fr-FR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fr-FR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fr-FR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fr-FR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fr-FR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Evaluation et prise en compte de la fragilité en HDJ :  perception et intérêt </a:t>
            </a:r>
            <a:r>
              <a:rPr lang="fr-FR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au sein </a:t>
            </a:r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des </a:t>
            </a:r>
            <a:r>
              <a:rPr lang="fr-FR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structures ?</a:t>
            </a:r>
            <a:br>
              <a:rPr lang="fr-FR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fr-FR" sz="2800" dirty="0">
                <a:latin typeface="Arial" pitchFamily="34" charset="0"/>
                <a:cs typeface="Arial" pitchFamily="34" charset="0"/>
              </a:rPr>
              <a:t/>
            </a:r>
            <a:br>
              <a:rPr lang="fr-FR" sz="2800" dirty="0">
                <a:latin typeface="Arial" pitchFamily="34" charset="0"/>
                <a:cs typeface="Arial" pitchFamily="34" charset="0"/>
              </a:rPr>
            </a:br>
            <a:endParaRPr lang="fr-F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5652" y="1018210"/>
            <a:ext cx="8793186" cy="5839790"/>
          </a:xfrm>
        </p:spPr>
        <p:txBody>
          <a:bodyPr>
            <a:normAutofit fontScale="62500" lnSpcReduction="20000"/>
          </a:bodyPr>
          <a:lstStyle/>
          <a:p>
            <a:pPr algn="ctr"/>
            <a:endParaRPr lang="fr-FR" dirty="0" smtClean="0">
              <a:solidFill>
                <a:srgbClr val="0000FF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3200" dirty="0" smtClean="0"/>
              <a:t>La </a:t>
            </a:r>
            <a:r>
              <a:rPr lang="fr-FR" sz="3200" dirty="0"/>
              <a:t>fragilité est-elle </a:t>
            </a:r>
            <a:r>
              <a:rPr lang="fr-FR" sz="3200" dirty="0" smtClean="0"/>
              <a:t>mentionnée </a:t>
            </a:r>
            <a:r>
              <a:rPr lang="fr-FR" sz="3200" dirty="0"/>
              <a:t>en tant que telle dans les </a:t>
            </a:r>
            <a:r>
              <a:rPr lang="fr-FR" sz="3200" dirty="0" smtClean="0"/>
              <a:t>CRH ?</a:t>
            </a:r>
          </a:p>
          <a:p>
            <a:pPr marL="342900" indent="-342900">
              <a:buFontTx/>
              <a:buChar char="-"/>
            </a:pPr>
            <a:r>
              <a:rPr lang="fr-FR" sz="3200" dirty="0"/>
              <a:t>Émettez vous des recommandations ciblées sur des domaines de fragilité </a:t>
            </a:r>
            <a:r>
              <a:rPr lang="fr-FR" sz="3200" dirty="0" smtClean="0"/>
              <a:t>?</a:t>
            </a:r>
          </a:p>
          <a:p>
            <a:pPr marL="342900" indent="-342900">
              <a:buFontTx/>
              <a:buChar char="-"/>
            </a:pPr>
            <a:r>
              <a:rPr lang="fr-FR" sz="3200" dirty="0" smtClean="0"/>
              <a:t>Proposez</a:t>
            </a:r>
            <a:r>
              <a:rPr lang="fr-FR" sz="3200" dirty="0"/>
              <a:t>-vous une prise en charge en HDJ SSR, pour la mise en place et le suivi des  recommandations ?</a:t>
            </a:r>
          </a:p>
          <a:p>
            <a:pPr marL="342900" indent="-342900">
              <a:buFontTx/>
              <a:buChar char="-"/>
            </a:pPr>
            <a:r>
              <a:rPr lang="fr-FR" sz="3200" dirty="0" smtClean="0"/>
              <a:t>Y </a:t>
            </a:r>
            <a:r>
              <a:rPr lang="fr-FR" sz="3200" dirty="0"/>
              <a:t>a-t-il une réévaluation à distance des mesures préconisées pour lutter contre la fragilité </a:t>
            </a:r>
            <a:r>
              <a:rPr lang="fr-FR" sz="3200" dirty="0" smtClean="0"/>
              <a:t>?</a:t>
            </a:r>
          </a:p>
          <a:p>
            <a:pPr marL="342900" indent="-342900">
              <a:buFontTx/>
              <a:buChar char="-"/>
            </a:pPr>
            <a:r>
              <a:rPr lang="fr-FR" sz="3200" dirty="0" smtClean="0"/>
              <a:t>Y a-t-il une demande </a:t>
            </a:r>
            <a:r>
              <a:rPr lang="fr-FR" sz="3200" dirty="0"/>
              <a:t>des médecins </a:t>
            </a:r>
            <a:r>
              <a:rPr lang="fr-FR" sz="3200" dirty="0" smtClean="0"/>
              <a:t>généralistes </a:t>
            </a:r>
            <a:r>
              <a:rPr lang="fr-FR" sz="3200" dirty="0"/>
              <a:t>dans ce </a:t>
            </a:r>
            <a:r>
              <a:rPr lang="fr-FR" sz="3200" dirty="0" smtClean="0"/>
              <a:t>domaine ? </a:t>
            </a:r>
          </a:p>
          <a:p>
            <a:pPr marL="342900" indent="-342900">
              <a:buFontTx/>
              <a:buChar char="-"/>
            </a:pPr>
            <a:r>
              <a:rPr lang="fr-FR" sz="3200" dirty="0"/>
              <a:t>Si un bilan type était proposé en HDJ MCO avec un cahier des </a:t>
            </a:r>
            <a:r>
              <a:rPr lang="fr-FR" sz="3200" dirty="0" smtClean="0"/>
              <a:t>charges, </a:t>
            </a:r>
            <a:r>
              <a:rPr lang="fr-FR" sz="3200" dirty="0"/>
              <a:t>seriez-vous intéressé pour le </a:t>
            </a:r>
            <a:r>
              <a:rPr lang="fr-FR" sz="3200" dirty="0" smtClean="0"/>
              <a:t>réaliser ?</a:t>
            </a:r>
            <a:endParaRPr lang="fr-FR" sz="3200" dirty="0"/>
          </a:p>
          <a:p>
            <a:pPr marL="342900" indent="-342900">
              <a:buFontTx/>
              <a:buChar char="-"/>
            </a:pPr>
            <a:r>
              <a:rPr lang="fr-FR" sz="3200" dirty="0"/>
              <a:t>Q</a:t>
            </a:r>
            <a:r>
              <a:rPr lang="fr-FR" sz="3200" dirty="0" smtClean="0"/>
              <a:t>uels seraient </a:t>
            </a:r>
            <a:r>
              <a:rPr lang="fr-FR" sz="3200" dirty="0"/>
              <a:t>les éventuels facteurs </a:t>
            </a:r>
            <a:r>
              <a:rPr lang="fr-FR" sz="3200" dirty="0" smtClean="0"/>
              <a:t>limitant (temps, personnel, </a:t>
            </a:r>
            <a:r>
              <a:rPr lang="fr-FR" sz="3200" dirty="0" err="1" smtClean="0"/>
              <a:t>patientèle</a:t>
            </a:r>
            <a:r>
              <a:rPr lang="fr-FR" sz="3200" dirty="0" smtClean="0"/>
              <a:t>)?</a:t>
            </a:r>
            <a:endParaRPr lang="fr-FR" sz="3200" dirty="0"/>
          </a:p>
          <a:p>
            <a:pPr marL="342900" indent="-342900">
              <a:buFontTx/>
              <a:buChar char="-"/>
            </a:pPr>
            <a:r>
              <a:rPr lang="fr-FR" sz="3200" dirty="0"/>
              <a:t>Seriez-vous intéressé pour participer à un programme de recherche sur la fragilité en HDJ ?</a:t>
            </a:r>
          </a:p>
          <a:p>
            <a:endParaRPr lang="fr-FR" sz="2900" dirty="0"/>
          </a:p>
          <a:p>
            <a:pPr marL="1257300" lvl="1" indent="-342900">
              <a:buFontTx/>
              <a:buChar char="-"/>
            </a:pPr>
            <a:endParaRPr lang="fr-FR" sz="2000" dirty="0"/>
          </a:p>
          <a:p>
            <a:pPr marL="1257300" lvl="1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51456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902716"/>
              </p:ext>
            </p:extLst>
          </p:nvPr>
        </p:nvGraphicFramePr>
        <p:xfrm>
          <a:off x="323528" y="332656"/>
          <a:ext cx="8406193" cy="618888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7317623"/>
                <a:gridCol w="1088570"/>
              </a:tblGrid>
              <a:tr h="567871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>
                          <a:latin typeface="Arial" pitchFamily="34" charset="0"/>
                          <a:cs typeface="Arial" pitchFamily="34" charset="0"/>
                        </a:rPr>
                        <a:t>Réalisations,</a:t>
                      </a:r>
                      <a:r>
                        <a:rPr lang="fr-FR" sz="2400" baseline="0" dirty="0" smtClean="0">
                          <a:latin typeface="Arial" pitchFamily="34" charset="0"/>
                          <a:cs typeface="Arial" pitchFamily="34" charset="0"/>
                        </a:rPr>
                        <a:t> intérêt</a:t>
                      </a:r>
                      <a:r>
                        <a:rPr lang="fr-FR" sz="2400" dirty="0" smtClean="0">
                          <a:latin typeface="Arial" pitchFamily="34" charset="0"/>
                          <a:cs typeface="Arial" pitchFamily="34" charset="0"/>
                        </a:rPr>
                        <a:t> et perceptions des HDJ</a:t>
                      </a:r>
                      <a:endParaRPr lang="fr-FR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r>
                        <a:rPr lang="fr-FR" sz="1800" b="1" dirty="0" smtClean="0">
                          <a:solidFill>
                            <a:srgbClr val="0000FF"/>
                          </a:solidFill>
                        </a:rPr>
                        <a:t>Intérêt</a:t>
                      </a:r>
                      <a:r>
                        <a:rPr lang="fr-FR" sz="1800" b="1" baseline="0" dirty="0" smtClean="0">
                          <a:solidFill>
                            <a:srgbClr val="0000FF"/>
                          </a:solidFill>
                        </a:rPr>
                        <a:t> pour un c</a:t>
                      </a:r>
                      <a:r>
                        <a:rPr lang="fr-FR" sz="1800" b="1" dirty="0" smtClean="0">
                          <a:solidFill>
                            <a:srgbClr val="0000FF"/>
                          </a:solidFill>
                        </a:rPr>
                        <a:t>ahier des charges spécifique HDJ MCO,  </a:t>
                      </a:r>
                    </a:p>
                    <a:p>
                      <a:r>
                        <a:rPr lang="fr-FR" sz="1800" dirty="0" smtClean="0"/>
                        <a:t>Emission de recommandations ciblées</a:t>
                      </a:r>
                      <a:endParaRPr lang="fr-FR" sz="180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97 %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r>
                        <a:rPr lang="fr-FR" sz="1800" b="1" dirty="0" smtClean="0">
                          <a:solidFill>
                            <a:srgbClr val="0000FF"/>
                          </a:solidFill>
                        </a:rPr>
                        <a:t>Intérêt</a:t>
                      </a:r>
                      <a:r>
                        <a:rPr lang="fr-FR" sz="1800" b="1" baseline="0" dirty="0" smtClean="0">
                          <a:solidFill>
                            <a:srgbClr val="0000FF"/>
                          </a:solidFill>
                        </a:rPr>
                        <a:t> pour une p</a:t>
                      </a:r>
                      <a:r>
                        <a:rPr lang="fr-FR" sz="1800" b="1" dirty="0" smtClean="0">
                          <a:solidFill>
                            <a:srgbClr val="0000FF"/>
                          </a:solidFill>
                        </a:rPr>
                        <a:t>articipation à un programme de recherche</a:t>
                      </a:r>
                      <a:endParaRPr lang="fr-FR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91 %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r>
                        <a:rPr lang="fr-FR" dirty="0" smtClean="0"/>
                        <a:t>Réévaluation à distance des mesures préconisées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80 %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Proposition d'une PEC HDJ SSR pour la mise en place et le suivi des recommandations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65 %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r>
                        <a:rPr lang="fr-FR" dirty="0" smtClean="0"/>
                        <a:t>Facteur "temps" limitant 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58 %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r>
                        <a:rPr lang="fr-FR" dirty="0" smtClean="0"/>
                        <a:t>Facteur "moyens en personnel" limitant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56 %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Facteur "</a:t>
                      </a:r>
                      <a:r>
                        <a:rPr lang="fr-FR" dirty="0" err="1" smtClean="0"/>
                        <a:t>patientèle</a:t>
                      </a:r>
                      <a:r>
                        <a:rPr lang="fr-FR" dirty="0" smtClean="0"/>
                        <a:t>" limitant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18 %</a:t>
                      </a:r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2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dirty="0" smtClean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67871"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0000FF"/>
                          </a:solidFill>
                        </a:rPr>
                        <a:t>Terme « Fragilité » mentionné dans les comptes rendus </a:t>
                      </a:r>
                      <a:endParaRPr lang="fr-FR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0000FF"/>
                          </a:solidFill>
                        </a:rPr>
                        <a:t>42 %</a:t>
                      </a:r>
                      <a:endParaRPr lang="fr-FR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871"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0000FF"/>
                          </a:solidFill>
                        </a:rPr>
                        <a:t>% d’HDJ ayant une demande des médecins généralistes</a:t>
                      </a:r>
                      <a:endParaRPr lang="fr-FR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 smtClean="0">
                          <a:solidFill>
                            <a:srgbClr val="0000FF"/>
                          </a:solidFill>
                        </a:rPr>
                        <a:t>27 %</a:t>
                      </a:r>
                      <a:endParaRPr lang="fr-FR" b="1" dirty="0">
                        <a:solidFill>
                          <a:srgbClr val="0000FF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76391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5652" y="149847"/>
            <a:ext cx="8838792" cy="503589"/>
          </a:xfrm>
        </p:spPr>
        <p:txBody>
          <a:bodyPr/>
          <a:lstStyle/>
          <a:p>
            <a:pPr algn="ctr"/>
            <a:r>
              <a:rPr lang="fr-FR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Discussion</a:t>
            </a:r>
            <a:endParaRPr lang="fr-FR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5652" y="1091821"/>
            <a:ext cx="8838792" cy="5545310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fr-FR" sz="2000" b="1" dirty="0" smtClean="0">
                <a:solidFill>
                  <a:srgbClr val="0000FF"/>
                </a:solidFill>
              </a:rPr>
              <a:t>Les hôpitaux de jour sont impliqués </a:t>
            </a:r>
            <a:r>
              <a:rPr lang="fr-FR" sz="2000" dirty="0" smtClean="0"/>
              <a:t>dans le repérage de la fragilité et le suivi des personnes âgées fragiles </a:t>
            </a:r>
          </a:p>
          <a:p>
            <a:pPr marL="1257300" lvl="1" indent="-342900">
              <a:buFontTx/>
              <a:buChar char="-"/>
            </a:pPr>
            <a:r>
              <a:rPr lang="fr-FR" sz="1800" b="1" dirty="0" smtClean="0">
                <a:solidFill>
                  <a:srgbClr val="800000"/>
                </a:solidFill>
              </a:rPr>
              <a:t>« sans le savoir », sans le dire clairement et sans le formaliser  </a:t>
            </a:r>
          </a:p>
          <a:p>
            <a:pPr marL="1257300" lvl="1" indent="-342900">
              <a:buFontTx/>
              <a:buChar char="-"/>
            </a:pPr>
            <a:r>
              <a:rPr lang="fr-FR" sz="1800" b="1" dirty="0" smtClean="0">
                <a:solidFill>
                  <a:srgbClr val="800000"/>
                </a:solidFill>
              </a:rPr>
              <a:t>La </a:t>
            </a:r>
            <a:r>
              <a:rPr lang="fr-FR" sz="1800" b="1" dirty="0">
                <a:solidFill>
                  <a:srgbClr val="800000"/>
                </a:solidFill>
              </a:rPr>
              <a:t>fragilité est peu mentionnée dans les CRH</a:t>
            </a:r>
            <a:r>
              <a:rPr lang="fr-FR" sz="1800" b="1" dirty="0">
                <a:solidFill>
                  <a:schemeClr val="accent4"/>
                </a:solidFill>
              </a:rPr>
              <a:t> </a:t>
            </a:r>
            <a:r>
              <a:rPr lang="fr-FR" sz="1800" dirty="0"/>
              <a:t>: concept ou  terme déjà banalisé ? ou au contraire mal connu</a:t>
            </a:r>
            <a:r>
              <a:rPr lang="fr-FR" sz="1800" dirty="0" smtClean="0"/>
              <a:t>?</a:t>
            </a:r>
            <a:endParaRPr lang="fr-FR" sz="1800" dirty="0" smtClean="0">
              <a:solidFill>
                <a:srgbClr val="800000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000" b="1" dirty="0" smtClean="0">
                <a:solidFill>
                  <a:srgbClr val="0000FF"/>
                </a:solidFill>
              </a:rPr>
              <a:t>Les critères de </a:t>
            </a:r>
            <a:r>
              <a:rPr lang="fr-FR" sz="2000" b="1" dirty="0" err="1" smtClean="0">
                <a:solidFill>
                  <a:srgbClr val="0000FF"/>
                </a:solidFill>
              </a:rPr>
              <a:t>Fried</a:t>
            </a:r>
            <a:r>
              <a:rPr lang="fr-FR" sz="2000" b="1" dirty="0" smtClean="0">
                <a:solidFill>
                  <a:srgbClr val="0000FF"/>
                </a:solidFill>
              </a:rPr>
              <a:t> sont relativement peu utilisés: </a:t>
            </a:r>
            <a:r>
              <a:rPr lang="fr-FR" sz="2000" dirty="0" smtClean="0"/>
              <a:t>sont-ils les plus pertinents pour le profil des patients suivis en </a:t>
            </a:r>
            <a:r>
              <a:rPr lang="fr-FR" sz="2000" dirty="0" err="1" smtClean="0"/>
              <a:t>HdJ</a:t>
            </a:r>
            <a:r>
              <a:rPr lang="fr-FR" sz="2000" dirty="0" smtClean="0"/>
              <a:t> ?</a:t>
            </a:r>
          </a:p>
          <a:p>
            <a:pPr marL="342900" indent="-342900">
              <a:buFontTx/>
              <a:buChar char="-"/>
            </a:pPr>
            <a:r>
              <a:rPr lang="fr-FR" sz="2000" b="1" dirty="0" smtClean="0">
                <a:solidFill>
                  <a:srgbClr val="0000FF"/>
                </a:solidFill>
              </a:rPr>
              <a:t>La plupart des domaines de la fragilité sont pris en compte </a:t>
            </a:r>
            <a:r>
              <a:rPr lang="fr-FR" sz="2000" dirty="0" smtClean="0"/>
              <a:t>de manière systématique, même si les moyens d'évaluation font parfois défaut: </a:t>
            </a:r>
          </a:p>
          <a:p>
            <a:pPr marL="1257300" lvl="1" indent="-342900">
              <a:buFontTx/>
              <a:buChar char="-"/>
            </a:pPr>
            <a:r>
              <a:rPr lang="fr-FR" sz="1800" dirty="0"/>
              <a:t>E</a:t>
            </a:r>
            <a:r>
              <a:rPr lang="fr-FR" sz="1800" dirty="0" smtClean="0"/>
              <a:t>valuation psychiatrique</a:t>
            </a:r>
          </a:p>
          <a:p>
            <a:pPr marL="1257300" lvl="1" indent="-342900">
              <a:buFontTx/>
              <a:buChar char="-"/>
            </a:pPr>
            <a:r>
              <a:rPr lang="fr-FR" sz="1800" dirty="0" smtClean="0"/>
              <a:t>Evaluation troubles sensoriels</a:t>
            </a:r>
          </a:p>
          <a:p>
            <a:pPr marL="1257300" lvl="1" indent="-342900">
              <a:buFontTx/>
              <a:buChar char="-"/>
            </a:pPr>
            <a:r>
              <a:rPr lang="fr-FR" sz="1800" dirty="0" smtClean="0"/>
              <a:t>Evaluation force musculaire</a:t>
            </a:r>
          </a:p>
          <a:p>
            <a:pPr marL="1257300" lvl="1" indent="-342900">
              <a:buFontTx/>
              <a:buChar char="-"/>
            </a:pPr>
            <a:r>
              <a:rPr lang="fr-FR" sz="1800" dirty="0" smtClean="0"/>
              <a:t>L'orthophoniste </a:t>
            </a:r>
            <a:r>
              <a:rPr lang="fr-FR" sz="1800" dirty="0"/>
              <a:t>est une profession </a:t>
            </a:r>
            <a:r>
              <a:rPr lang="fr-FR" sz="1800" dirty="0" smtClean="0"/>
              <a:t>peu </a:t>
            </a:r>
            <a:r>
              <a:rPr lang="fr-FR" sz="1800" dirty="0"/>
              <a:t>représentée en </a:t>
            </a:r>
            <a:r>
              <a:rPr lang="fr-FR" sz="1800" dirty="0" err="1" smtClean="0"/>
              <a:t>HdJ</a:t>
            </a:r>
            <a:r>
              <a:rPr lang="fr-FR" sz="1800" dirty="0"/>
              <a:t> </a:t>
            </a:r>
            <a:r>
              <a:rPr lang="fr-FR" sz="1800" dirty="0" smtClean="0"/>
              <a:t>? Intérêt par rapport à la fréquence des </a:t>
            </a:r>
            <a:r>
              <a:rPr lang="fr-FR" sz="1800" dirty="0"/>
              <a:t>troubles de la déglutition ?</a:t>
            </a:r>
          </a:p>
          <a:p>
            <a:pPr marL="1257300" lvl="1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93374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5652" y="149847"/>
            <a:ext cx="8838792" cy="503589"/>
          </a:xfrm>
        </p:spPr>
        <p:txBody>
          <a:bodyPr/>
          <a:lstStyle/>
          <a:p>
            <a:pPr algn="ctr"/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Discussion</a:t>
            </a:r>
            <a:endParaRPr lang="fr-FR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1849" y="1037229"/>
            <a:ext cx="8637374" cy="5336275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Tx/>
              <a:buChar char="-"/>
            </a:pPr>
            <a:r>
              <a:rPr lang="fr-FR" sz="2600" b="1" dirty="0" smtClean="0">
                <a:solidFill>
                  <a:srgbClr val="0000FF"/>
                </a:solidFill>
              </a:rPr>
              <a:t>Un cahier des charges et des recommandations clairement établies sont vivement souhaités, </a:t>
            </a:r>
          </a:p>
          <a:p>
            <a:pPr marL="342900" indent="-342900">
              <a:buFontTx/>
              <a:buChar char="-"/>
            </a:pPr>
            <a:r>
              <a:rPr lang="fr-FR" sz="2600" b="1" dirty="0" smtClean="0">
                <a:solidFill>
                  <a:srgbClr val="800000"/>
                </a:solidFill>
              </a:rPr>
              <a:t>Les </a:t>
            </a:r>
            <a:r>
              <a:rPr lang="fr-FR" sz="2600" b="1" dirty="0" err="1" smtClean="0">
                <a:solidFill>
                  <a:srgbClr val="800000"/>
                </a:solidFill>
              </a:rPr>
              <a:t>HdJ</a:t>
            </a:r>
            <a:r>
              <a:rPr lang="fr-FR" sz="2600" b="1" dirty="0" smtClean="0">
                <a:solidFill>
                  <a:srgbClr val="800000"/>
                </a:solidFill>
              </a:rPr>
              <a:t> sont prêts à s'investir dans des activités de recherche</a:t>
            </a:r>
          </a:p>
          <a:p>
            <a:pPr marL="342900" indent="-342900">
              <a:buFontTx/>
              <a:buChar char="-"/>
            </a:pPr>
            <a:r>
              <a:rPr lang="fr-FR" sz="2600" b="1" dirty="0">
                <a:solidFill>
                  <a:srgbClr val="0000FF"/>
                </a:solidFill>
              </a:rPr>
              <a:t>Temps et hommes sont </a:t>
            </a:r>
            <a:r>
              <a:rPr lang="fr-FR" sz="2600" b="1" dirty="0" smtClean="0">
                <a:solidFill>
                  <a:srgbClr val="0000FF"/>
                </a:solidFill>
              </a:rPr>
              <a:t>nécessaires</a:t>
            </a:r>
            <a:endParaRPr lang="fr-FR" sz="2600" b="1" dirty="0" smtClean="0">
              <a:solidFill>
                <a:srgbClr val="800000"/>
              </a:solidFill>
            </a:endParaRPr>
          </a:p>
          <a:p>
            <a:pPr marL="342900" indent="-342900">
              <a:buFontTx/>
              <a:buChar char="-"/>
            </a:pPr>
            <a:r>
              <a:rPr lang="fr-FR" sz="2600" b="1" dirty="0" smtClean="0">
                <a:solidFill>
                  <a:srgbClr val="0000FF"/>
                </a:solidFill>
              </a:rPr>
              <a:t>La </a:t>
            </a:r>
            <a:r>
              <a:rPr lang="fr-FR" sz="2600" b="1" dirty="0" err="1" smtClean="0">
                <a:solidFill>
                  <a:srgbClr val="0000FF"/>
                </a:solidFill>
              </a:rPr>
              <a:t>patientèle</a:t>
            </a:r>
            <a:r>
              <a:rPr lang="fr-FR" sz="2600" b="1" dirty="0" smtClean="0">
                <a:solidFill>
                  <a:srgbClr val="0000FF"/>
                </a:solidFill>
              </a:rPr>
              <a:t> n'est pas un facteur limitant</a:t>
            </a:r>
            <a:r>
              <a:rPr lang="fr-FR" dirty="0" smtClean="0"/>
              <a:t>, il existe déjà des demandes des médecins généralistes même si un travail d'information est encore probablement nécessaire</a:t>
            </a:r>
          </a:p>
          <a:p>
            <a:pPr marL="342900" indent="-342900">
              <a:buFontTx/>
              <a:buChar char="-"/>
            </a:pPr>
            <a:r>
              <a:rPr lang="fr-FR" sz="2600" b="1" dirty="0" smtClean="0">
                <a:solidFill>
                  <a:srgbClr val="0000FF"/>
                </a:solidFill>
              </a:rPr>
              <a:t>Ouverture à des  patients plus jeunes ?  </a:t>
            </a:r>
            <a:r>
              <a:rPr lang="fr-FR" sz="2600" b="1" smtClean="0">
                <a:solidFill>
                  <a:srgbClr val="0000FF"/>
                </a:solidFill>
              </a:rPr>
              <a:t>Différents ? </a:t>
            </a:r>
            <a:r>
              <a:rPr lang="fr-FR" sz="2600" b="1" dirty="0" smtClean="0">
                <a:solidFill>
                  <a:srgbClr val="0000FF"/>
                </a:solidFill>
              </a:rPr>
              <a:t>Population ciblée ? </a:t>
            </a:r>
            <a:r>
              <a:rPr lang="fr-FR" dirty="0" smtClean="0"/>
              <a:t>Avant traitement d’un cancer, avant chirurgie, FDR cardio-vasculaires ?</a:t>
            </a:r>
          </a:p>
          <a:p>
            <a:pPr marL="342900" indent="-342900">
              <a:buFontTx/>
              <a:buChar char="-"/>
            </a:pPr>
            <a:r>
              <a:rPr lang="fr-FR" sz="2600" b="1" dirty="0" smtClean="0">
                <a:solidFill>
                  <a:srgbClr val="0000FF"/>
                </a:solidFill>
              </a:rPr>
              <a:t>Liens avec des </a:t>
            </a:r>
            <a:r>
              <a:rPr lang="fr-FR" sz="2600" b="1" dirty="0" err="1" smtClean="0">
                <a:solidFill>
                  <a:srgbClr val="0000FF"/>
                </a:solidFill>
              </a:rPr>
              <a:t>adresseurs</a:t>
            </a:r>
            <a:r>
              <a:rPr lang="fr-FR" sz="2600" b="1" dirty="0" smtClean="0">
                <a:solidFill>
                  <a:srgbClr val="0000FF"/>
                </a:solidFill>
              </a:rPr>
              <a:t> spécifiques ? </a:t>
            </a: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153275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5652" y="149847"/>
            <a:ext cx="8838792" cy="1157936"/>
          </a:xfrm>
        </p:spPr>
        <p:txBody>
          <a:bodyPr/>
          <a:lstStyle/>
          <a:p>
            <a:pPr algn="ctr"/>
            <a: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La place de l'hôpital de jour gériatrique</a:t>
            </a:r>
            <a:br>
              <a:rPr lang="fr-FR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fr-FR" sz="2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Un lieu privilégié pour le repérage et le suivi des fragilités</a:t>
            </a:r>
            <a:br>
              <a:rPr lang="fr-FR" sz="2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</a:br>
            <a:endParaRPr lang="fr-FR" sz="24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9433" y="1487605"/>
            <a:ext cx="8297840" cy="5149525"/>
          </a:xfrm>
        </p:spPr>
        <p:txBody>
          <a:bodyPr>
            <a:normAutofit fontScale="92500" lnSpcReduction="20000"/>
          </a:bodyPr>
          <a:lstStyle/>
          <a:p>
            <a:pPr marL="342900" indent="-342900" algn="just">
              <a:buFontTx/>
              <a:buChar char="-"/>
            </a:pPr>
            <a:r>
              <a:rPr lang="fr-FR" b="1" dirty="0" smtClean="0">
                <a:solidFill>
                  <a:schemeClr val="accent4"/>
                </a:solidFill>
              </a:rPr>
              <a:t>Lieu privilégié </a:t>
            </a:r>
            <a:r>
              <a:rPr lang="fr-FR" dirty="0" smtClean="0"/>
              <a:t>d'observation, d'interaction et de coordination dans un cadre pluri et interdisciplinaire</a:t>
            </a:r>
          </a:p>
          <a:p>
            <a:pPr marL="1257300" lvl="1" indent="-342900" algn="just">
              <a:buFontTx/>
              <a:buChar char="-"/>
            </a:pPr>
            <a:r>
              <a:rPr lang="fr-FR" dirty="0">
                <a:ea typeface="ＭＳ Ｐゴシック" charset="0"/>
                <a:cs typeface="Arial"/>
              </a:rPr>
              <a:t>Observation dans la durée du patient et regard multiple sur la personne âgée, </a:t>
            </a:r>
            <a:r>
              <a:rPr lang="fr-FR" b="1" dirty="0">
                <a:solidFill>
                  <a:srgbClr val="800000"/>
                </a:solidFill>
                <a:ea typeface="ＭＳ Ｐゴシック" charset="0"/>
                <a:cs typeface="Arial"/>
              </a:rPr>
              <a:t>partage de compétences médicales et non médicales dans une unité de temps et de lieu </a:t>
            </a:r>
            <a:endParaRPr lang="fr-FR" b="1" dirty="0" smtClean="0">
              <a:solidFill>
                <a:srgbClr val="800000"/>
              </a:solidFill>
              <a:ea typeface="ＭＳ Ｐゴシック" charset="0"/>
              <a:cs typeface="Arial"/>
            </a:endParaRPr>
          </a:p>
          <a:p>
            <a:pPr lvl="1" indent="0" algn="just">
              <a:buNone/>
            </a:pPr>
            <a:endParaRPr lang="fr-FR" sz="1900" b="1" dirty="0">
              <a:ea typeface="ＭＳ Ｐゴシック" charset="0"/>
              <a:cs typeface="Arial"/>
            </a:endParaRPr>
          </a:p>
          <a:p>
            <a:pPr marL="1257300" lvl="1" indent="-342900" algn="just">
              <a:buFontTx/>
              <a:buChar char="-"/>
            </a:pPr>
            <a:r>
              <a:rPr lang="fr-FR" sz="2000" dirty="0" smtClean="0">
                <a:ea typeface="ＭＳ Ｐゴシック" charset="0"/>
                <a:cs typeface="Arial"/>
              </a:rPr>
              <a:t>l’</a:t>
            </a:r>
            <a:r>
              <a:rPr lang="fr-FR" sz="2000" dirty="0" err="1" smtClean="0">
                <a:ea typeface="ＭＳ Ｐゴシック" charset="0"/>
                <a:cs typeface="Chalkboard" charset="0"/>
              </a:rPr>
              <a:t>HdJ</a:t>
            </a:r>
            <a:r>
              <a:rPr lang="fr-FR" sz="2000" dirty="0" smtClean="0">
                <a:ea typeface="ＭＳ Ｐゴシック" charset="0"/>
                <a:cs typeface="Chalkboard" charset="0"/>
              </a:rPr>
              <a:t> </a:t>
            </a:r>
            <a:r>
              <a:rPr lang="fr-FR" sz="2000" dirty="0">
                <a:ea typeface="ＭＳ Ｐゴシック" charset="0"/>
                <a:cs typeface="Chalkboard" charset="0"/>
              </a:rPr>
              <a:t>fonctionne comme un puzzle où chaque professionnel ajoute sa contribution pour </a:t>
            </a:r>
            <a:r>
              <a:rPr lang="fr-FR" b="1" dirty="0">
                <a:solidFill>
                  <a:schemeClr val="accent1"/>
                </a:solidFill>
                <a:ea typeface="ＭＳ Ｐゴシック" charset="0"/>
                <a:cs typeface="Chalkboard" charset="0"/>
              </a:rPr>
              <a:t>évaluer et adapter le plan personnalisé de prévention </a:t>
            </a:r>
            <a:endParaRPr lang="fr-FR" dirty="0" smtClean="0"/>
          </a:p>
          <a:p>
            <a:pPr marL="342900" indent="-342900" algn="just">
              <a:buFontTx/>
              <a:buChar char="-"/>
            </a:pPr>
            <a:r>
              <a:rPr lang="fr-FR" b="1" dirty="0" smtClean="0">
                <a:solidFill>
                  <a:schemeClr val="accent4"/>
                </a:solidFill>
              </a:rPr>
              <a:t>Prise en soins de situations complexes et hiérarchisation des problématiques chez des patients </a:t>
            </a:r>
            <a:r>
              <a:rPr lang="fr-FR" b="1" dirty="0" err="1" smtClean="0">
                <a:solidFill>
                  <a:schemeClr val="accent4"/>
                </a:solidFill>
              </a:rPr>
              <a:t>polypathologiques</a:t>
            </a:r>
            <a:endParaRPr lang="fr-FR" b="1" dirty="0" smtClean="0">
              <a:solidFill>
                <a:schemeClr val="accent4"/>
              </a:solidFill>
            </a:endParaRPr>
          </a:p>
          <a:p>
            <a:pPr marL="342900" indent="-342900" algn="just">
              <a:buFontTx/>
              <a:buChar char="-"/>
            </a:pPr>
            <a:r>
              <a:rPr lang="fr-FR" b="1" dirty="0" smtClean="0">
                <a:solidFill>
                  <a:srgbClr val="0000FF"/>
                </a:solidFill>
                <a:ea typeface="ＭＳ Ｐゴシック" charset="0"/>
                <a:cs typeface="Arial"/>
              </a:rPr>
              <a:t>Temps de rencontre avec les aidants, d’évaluation du contexte social, expérience de l’éducation thérapeutique =&gt; actions de prévention personnalisée de la dépendance et repérage précoce des troubles</a:t>
            </a:r>
          </a:p>
          <a:p>
            <a:pPr marL="342900" indent="-342900" algn="just">
              <a:buFontTx/>
              <a:buChar char="-"/>
            </a:pPr>
            <a:endParaRPr lang="fr-FR" b="1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 smtClean="0"/>
          </a:p>
          <a:p>
            <a:pPr marL="342900" indent="-342900"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8203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5652" y="0"/>
            <a:ext cx="8838792" cy="620688"/>
          </a:xfrm>
        </p:spPr>
        <p:txBody>
          <a:bodyPr/>
          <a:lstStyle/>
          <a:p>
            <a:pPr algn="ctr"/>
            <a:r>
              <a:rPr lang="fr-FR" sz="2800" b="1" dirty="0" smtClean="0">
                <a:solidFill>
                  <a:srgbClr val="0000FF"/>
                </a:solidFill>
              </a:rPr>
              <a:t>Un grand merci aux participants</a:t>
            </a:r>
            <a:endParaRPr lang="fr-FR" sz="28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159076"/>
              </p:ext>
            </p:extLst>
          </p:nvPr>
        </p:nvGraphicFramePr>
        <p:xfrm>
          <a:off x="179512" y="620688"/>
          <a:ext cx="8793162" cy="59080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071818"/>
                <a:gridCol w="2903838"/>
                <a:gridCol w="2817506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b="0" dirty="0" smtClean="0"/>
                        <a:t>ABALAIN-CASTELA, Christine Ivry/Seine</a:t>
                      </a:r>
                      <a:endParaRPr lang="fr-F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b="0" dirty="0" smtClean="0"/>
                        <a:t>GALBRUN Evelyne, Draveil</a:t>
                      </a:r>
                      <a:endParaRPr lang="fr-F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b="0" dirty="0" smtClean="0"/>
                        <a:t>MAAKAROUN Barbara, Montreuil</a:t>
                      </a:r>
                      <a:endParaRPr lang="fr-FR" sz="12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AH </a:t>
                      </a:r>
                      <a:r>
                        <a:rPr lang="fr-FR" sz="1200" dirty="0" err="1" smtClean="0"/>
                        <a:t>Soune</a:t>
                      </a:r>
                      <a:r>
                        <a:rPr lang="fr-FR" sz="1200" dirty="0" smtClean="0"/>
                        <a:t>, Gradignan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GENTRY Anne, Aix en Provence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MICHEL-LAAENGH Nathalie, Lyon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ANDRIATSIFERANA </a:t>
                      </a:r>
                      <a:r>
                        <a:rPr lang="fr-FR" sz="1200" dirty="0" err="1" smtClean="0"/>
                        <a:t>Harisoa</a:t>
                      </a:r>
                      <a:r>
                        <a:rPr lang="fr-FR" sz="1200" dirty="0" smtClean="0"/>
                        <a:t>, Arpajon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GHISOLFI Anne, Toulouse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SARAUX A, Paris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ANTHONY Pierre, Colmar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GONTHIER Régis, Saint-Etienne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PASDELOUP Isabelle, Tréguier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BARROU Zina, Paris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GRANDJEAN Pierre, Wissembourg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PENCHENAT Dominique, Gourdon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BAURIEDL Luise, Troyes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GUIDEZ Louis, </a:t>
                      </a:r>
                      <a:r>
                        <a:rPr lang="fr-FR" sz="1200" dirty="0" err="1" smtClean="0"/>
                        <a:t>Champcueil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PERDU Geneviève, Lorient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BONTE Florence, Paris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HAMY-GIRAUD Isabelle, </a:t>
                      </a:r>
                      <a:r>
                        <a:rPr lang="fr-FR" sz="1200" dirty="0" err="1" smtClean="0"/>
                        <a:t>Albigny</a:t>
                      </a:r>
                      <a:r>
                        <a:rPr lang="fr-FR" sz="1200" dirty="0" smtClean="0"/>
                        <a:t> sur Saône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PIECHERRI Sophie, Nantes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CERVI Sylvie, Châtellerault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HERRMANN Muriel, Sélestat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PISTOL Gina, Guebwiller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CHIMON-TIBOUT Isabelle, Basse-Terre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HERTZOG Maurice, Colmar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RETTEL Sophie, Metz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CLEMENTI Francine, Dax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HUNYADI-MARTIN Catherine, Strasbourg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SCHNEBELEN Albert, Altkirch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COSTE Marie-Hélène, Lyon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ISMER Hélène, Bischwiller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SEUX Marie Laure, Paris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COTTERET </a:t>
                      </a:r>
                      <a:r>
                        <a:rPr lang="fr-FR" sz="1200" dirty="0" err="1" smtClean="0"/>
                        <a:t>Rabea</a:t>
                      </a:r>
                      <a:r>
                        <a:rPr lang="fr-FR" sz="1200" dirty="0" smtClean="0"/>
                        <a:t>, Liancourt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LABATARD-SARTRE Anne, Saint-Nazaire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STRICH Olivier, Cernay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COUTURIER Catherine, Nantes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LACAILLE Sophie, Paris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TRICHET-LLORY Valérie,  Avignon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DELPIERRE Sandrine, Paris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LAPIERRE Martine,  Nîmes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VOLPE-GILLOT Lisette, Paris</a:t>
                      </a:r>
                      <a:endParaRPr lang="fr-FR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ETHEVE Martine, Strasbourg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LE DU Christine, Rennes</a:t>
                      </a:r>
                      <a:endParaRPr lang="fr-F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WYMANN Alette, Ribeauvillé </a:t>
                      </a:r>
                      <a:endParaRPr lang="fr-FR" sz="1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33307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ncrier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Ciel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Encrier.thmx</Template>
  <TotalTime>1224</TotalTime>
  <Words>1569</Words>
  <Application>Microsoft Macintosh PowerPoint</Application>
  <PresentationFormat>Présentation à l'écran (4:3)</PresentationFormat>
  <Paragraphs>291</Paragraphs>
  <Slides>16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Encrier</vt:lpstr>
      <vt:lpstr> Évaluation et prise en compte de la fragilité en hôpital de jour   Une enquête sur les pratiques de  l’Association pour la Promotion des Hôpitaux de Jour  pour Personnes Agées  </vt:lpstr>
      <vt:lpstr>Présentation PowerPoint</vt:lpstr>
      <vt:lpstr>Présentation PowerPoint</vt:lpstr>
      <vt:lpstr>Prévention en Hôpital de Jour: comment communiquer ? Congrès APHJPA, Colmar 2004 </vt:lpstr>
      <vt:lpstr>Présentation PowerPoint</vt:lpstr>
      <vt:lpstr>Le concept du sujet âgé fragile (Congrès APHJPA, 2004)</vt:lpstr>
      <vt:lpstr>L'hôpital de jour : un lieu privilégié pour le repérage, la prévention et le suivi de la fragilité ? </vt:lpstr>
      <vt:lpstr>Présentation PowerPoint</vt:lpstr>
      <vt:lpstr>Présentation PowerPoint</vt:lpstr>
      <vt:lpstr>Présentation PowerPoint</vt:lpstr>
      <vt:lpstr>   Evaluation et prise en compte de la fragilité en HDJ :  perception et intérêt au sein des structures ?  </vt:lpstr>
      <vt:lpstr>Présentation PowerPoint</vt:lpstr>
      <vt:lpstr>Discussion</vt:lpstr>
      <vt:lpstr>Discussion</vt:lpstr>
      <vt:lpstr>La place de l'hôpital de jour gériatrique Un lieu privilégié pour le repérage et le suivi des fragilités </vt:lpstr>
      <vt:lpstr>Un grand merci aux participants</vt:lpstr>
    </vt:vector>
  </TitlesOfParts>
  <Company>domicile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Jean-Marc MICHEL</dc:creator>
  <cp:lastModifiedBy>JM MICHEL</cp:lastModifiedBy>
  <cp:revision>187</cp:revision>
  <dcterms:created xsi:type="dcterms:W3CDTF">2013-04-07T06:54:54Z</dcterms:created>
  <dcterms:modified xsi:type="dcterms:W3CDTF">2013-04-17T18:14:25Z</dcterms:modified>
</cp:coreProperties>
</file>